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337" r:id="rId7"/>
    <p:sldId id="339" r:id="rId8"/>
    <p:sldId id="340" r:id="rId9"/>
    <p:sldId id="341" r:id="rId10"/>
    <p:sldId id="351" r:id="rId11"/>
    <p:sldId id="342" r:id="rId12"/>
    <p:sldId id="347" r:id="rId13"/>
    <p:sldId id="348" r:id="rId14"/>
    <p:sldId id="345" r:id="rId15"/>
    <p:sldId id="349" r:id="rId16"/>
    <p:sldId id="350" r:id="rId1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HL, NATHAN (Contractor)" initials="K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76568" autoAdjust="0"/>
  </p:normalViewPr>
  <p:slideViewPr>
    <p:cSldViewPr snapToGrid="0" snapToObjects="1">
      <p:cViewPr varScale="1">
        <p:scale>
          <a:sx n="67" d="100"/>
          <a:sy n="67" d="100"/>
        </p:scale>
        <p:origin x="192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90" d="100"/>
          <a:sy n="90" d="100"/>
        </p:scale>
        <p:origin x="-2298" y="6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D6E9D439-CA74-CC4F-8E6D-652BFF11AE55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D91A65AA-356D-1C49-995A-500EB518F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30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1B4B4099-9EBD-324A-B4C4-89D254E36D35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09750" y="465138"/>
            <a:ext cx="3227388" cy="2419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4531" y="3276539"/>
            <a:ext cx="5608320" cy="5357795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CE294C5C-17A3-6143-8AC5-BCCB3858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490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11338" y="465138"/>
            <a:ext cx="3225800" cy="2419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42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76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11338" y="465138"/>
            <a:ext cx="3225800" cy="2419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67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3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11338" y="465138"/>
            <a:ext cx="3225800" cy="2419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18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76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76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76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65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76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11338" y="465138"/>
            <a:ext cx="3225800" cy="2419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67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11338" y="465138"/>
            <a:ext cx="3225800" cy="2419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94C5C-17A3-6143-8AC5-BCCB3858F5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7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2335F4-EBF9-1041-AFE9-C8006FC27A9E}" type="datetime1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5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B163A3-6589-5C4D-994F-2AA81E3676FD}" type="datetime1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0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124C24-69B5-C542-B07C-3FA83BC4BAEB}" type="datetime1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4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500"/>
              </a:spcBef>
              <a:defRPr/>
            </a:lvl1pPr>
            <a:lvl2pPr>
              <a:spcBef>
                <a:spcPts val="1500"/>
              </a:spcBef>
              <a:defRPr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F6EF0C-C3E0-7649-BD46-92476ED0CE28}" type="datetime1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0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BC239E-0743-504F-9AFB-5138696B3141}" type="datetime1">
              <a:rPr lang="en-US" smtClean="0"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3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2BABB-FD42-0C40-BB4D-13B99EDCC773}" type="datetime1">
              <a:rPr lang="en-US" smtClean="0"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7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F33271-52BA-1C47-8AC6-7D42B105A940}" type="datetime1">
              <a:rPr lang="en-US" smtClean="0"/>
              <a:t>6/24/2016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2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EEB1F3-E1F8-0743-AC60-048F6CC2FC12}" type="datetime1">
              <a:rPr lang="en-US" smtClean="0"/>
              <a:t>6/24/2016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5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89EEDB-EA3A-3E4B-A0A0-3733357735F2}" type="datetime1">
              <a:rPr lang="en-US" smtClean="0"/>
              <a:t>6/24/2016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8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81F935-93B5-074A-87EA-2324599922BB}" type="datetime1">
              <a:rPr lang="en-US" smtClean="0"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3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D80782-A845-8B40-B569-36569530B14F}" type="datetime1">
              <a:rPr lang="en-US" smtClean="0"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dirty="0" smtClean="0"/>
              <a:t>U.S. Treasury, Office of Economic Policy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CEC9-D1C9-6949-AB67-E90A547A8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3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2263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Liquidity Needs of the Housing Finance Industry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86783" y="3433090"/>
            <a:ext cx="4837945" cy="2006600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500"/>
              </a:spcBef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GNMA Conference on Managing Value and Liquidity in Mortgage Servicing</a:t>
            </a:r>
          </a:p>
          <a:p>
            <a:pPr algn="l">
              <a:spcBef>
                <a:spcPts val="500"/>
              </a:spcBef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Karen Dynan</a:t>
            </a:r>
          </a:p>
          <a:p>
            <a:pPr algn="l">
              <a:spcBef>
                <a:spcPts val="500"/>
              </a:spcBef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Assistant Secretary for Economic Policy</a:t>
            </a:r>
          </a:p>
          <a:p>
            <a:pPr algn="l">
              <a:spcBef>
                <a:spcPts val="500"/>
              </a:spcBef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U.S. Treasury Department</a:t>
            </a:r>
          </a:p>
          <a:p>
            <a:pPr algn="l">
              <a:spcBef>
                <a:spcPts val="500"/>
              </a:spcBef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June 24,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134" y="3433090"/>
            <a:ext cx="2006600" cy="2006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6197601"/>
            <a:ext cx="5529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Notes for the slides can be found at the end of the presentation.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318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394988" cy="1143000"/>
          </a:xfrm>
        </p:spPr>
        <p:txBody>
          <a:bodyPr/>
          <a:lstStyle/>
          <a:p>
            <a:r>
              <a:rPr lang="en-US" dirty="0" smtClean="0"/>
              <a:t>Degree of Immediate Risk Informed by Current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Household Financial Environment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9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854" y="3827279"/>
            <a:ext cx="3414562" cy="24688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854" y="1239429"/>
            <a:ext cx="3412041" cy="24688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4549" y="1239429"/>
            <a:ext cx="3414562" cy="24688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14549" y="3827279"/>
            <a:ext cx="3414562" cy="246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09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232" y="274638"/>
            <a:ext cx="7996136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Questions</a:t>
            </a:r>
            <a:r>
              <a:rPr lang="en-US" dirty="0" smtClean="0"/>
              <a:t> We Need to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664" y="1446988"/>
            <a:ext cx="7996136" cy="41789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 the shift toward nonbanks going to reverse?</a:t>
            </a:r>
          </a:p>
          <a:p>
            <a:r>
              <a:rPr lang="en-US" dirty="0" smtClean="0"/>
              <a:t>How big are the risks?</a:t>
            </a:r>
          </a:p>
          <a:p>
            <a:r>
              <a:rPr lang="en-US" dirty="0"/>
              <a:t>If a large nonbank were to fail, how fast can its servicing and origination activities be picked up by another institution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do the risks change with the macroeconomic environment?</a:t>
            </a:r>
          </a:p>
          <a:p>
            <a:r>
              <a:rPr lang="en-US" dirty="0" smtClean="0"/>
              <a:t>What indicators should we be watching to assess how the risks are changing?</a:t>
            </a:r>
          </a:p>
          <a:p>
            <a:r>
              <a:rPr lang="en-US" dirty="0" smtClean="0"/>
              <a:t>Are there policy changes that could help mitigate the risks?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0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193801"/>
            <a:ext cx="7980218" cy="366333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b="1" dirty="0" smtClean="0"/>
              <a:t>Slide 2:</a:t>
            </a:r>
            <a:r>
              <a:rPr lang="en-US" sz="1400" dirty="0" smtClean="0"/>
              <a:t> Source: Inside Mortgage Finance.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b="1" dirty="0" smtClean="0"/>
              <a:t>Slide 3:</a:t>
            </a:r>
            <a:r>
              <a:rPr lang="en-US" sz="1400" dirty="0" smtClean="0"/>
              <a:t> Source: Data from GNMA.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b="1" dirty="0" smtClean="0"/>
              <a:t>Slide 4: </a:t>
            </a:r>
            <a:r>
              <a:rPr lang="en-US" sz="1400" dirty="0">
                <a:ea typeface="Segoe UI" panose="020B0502040204020203" pitchFamily="34" charset="0"/>
                <a:cs typeface="Segoe UI" panose="020B0502040204020203" pitchFamily="34" charset="0"/>
              </a:rPr>
              <a:t>Source:</a:t>
            </a:r>
            <a:r>
              <a:rPr lang="en-US" sz="1400" b="1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HMDA data </a:t>
            </a:r>
            <a:r>
              <a:rPr lang="en-US" sz="1400" dirty="0">
                <a:ea typeface="Segoe UI" panose="020B0502040204020203" pitchFamily="34" charset="0"/>
                <a:cs typeface="Segoe UI" panose="020B0502040204020203" pitchFamily="34" charset="0"/>
              </a:rPr>
              <a:t>and Treasury Calculations. Total Bank includes small banks, large banks, credit unions, and affiliated mortgage companies</a:t>
            </a:r>
            <a:r>
              <a:rPr lang="en-US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. Countrywide loans included in the bank category.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b="1" dirty="0"/>
              <a:t>Slide 5:</a:t>
            </a:r>
            <a:r>
              <a:rPr lang="en-US" sz="1400" dirty="0"/>
              <a:t> Calculations based on Inside Mortgage Finance Data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Slide 6:</a:t>
            </a:r>
            <a:r>
              <a:rPr lang="en-US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 Source: HMDA data. Note: A small bank is a bank whose top-holding institution has less than $10 billion in assets. A large bank is a bank whose top-holding institution has more than $250 billion in assets. A medium bank is any bank between the above two thresholds.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b="1" dirty="0">
                <a:ea typeface="Segoe UI" panose="020B0502040204020203" pitchFamily="34" charset="0"/>
                <a:cs typeface="Segoe UI" panose="020B0502040204020203" pitchFamily="34" charset="0"/>
              </a:rPr>
              <a:t>Slide </a:t>
            </a:r>
            <a:r>
              <a:rPr lang="en-US" sz="1400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7:</a:t>
            </a:r>
            <a:r>
              <a:rPr lang="en-US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 See, for example, </a:t>
            </a:r>
            <a:r>
              <a:rPr lang="en-US" sz="1400" dirty="0" err="1" smtClean="0">
                <a:ea typeface="Segoe UI" panose="020B0502040204020203" pitchFamily="34" charset="0"/>
                <a:cs typeface="Segoe UI" panose="020B0502040204020203" pitchFamily="34" charset="0"/>
              </a:rPr>
              <a:t>Kaul</a:t>
            </a:r>
            <a:r>
              <a:rPr lang="en-US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 and Goodman (2016) “Nonbank Servicer Regulation: New Capital and Liquidity Requirements Don’t Offer Enough Loss Protection,” and U.S. Government Accountability Office (2016) “Nonbank Mortgage Servicers: Existing Regulatory Oversight Could Be Strengthened.”</a:t>
            </a:r>
            <a:endParaRPr lang="en-US" sz="14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b="1" dirty="0" smtClean="0"/>
              <a:t>Slide </a:t>
            </a:r>
            <a:r>
              <a:rPr lang="en-US" sz="1400" b="1" dirty="0"/>
              <a:t>9</a:t>
            </a:r>
            <a:r>
              <a:rPr lang="en-US" sz="1400" b="1" dirty="0" smtClean="0"/>
              <a:t>:</a:t>
            </a:r>
            <a:r>
              <a:rPr lang="en-US" sz="1400" dirty="0" smtClean="0"/>
              <a:t> Delinquency Rates – Source: Mortgage Bankers Association. Household Debt Service Ratio – Source: Federal Reserve Board. Share of Loans that are Underwater – Source: </a:t>
            </a:r>
            <a:r>
              <a:rPr lang="en-US" sz="1400" dirty="0" err="1" smtClean="0"/>
              <a:t>CoreLogic</a:t>
            </a:r>
            <a:r>
              <a:rPr lang="en-US" sz="1400" dirty="0" smtClean="0"/>
              <a:t> Equity report, 2016Q1.  Unemployment Rate – Source: Bureau of Labor Statistics. 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664" y="274638"/>
            <a:ext cx="7996136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664" y="1764632"/>
            <a:ext cx="7996136" cy="4178969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trends</a:t>
            </a:r>
            <a:endParaRPr lang="en-US" dirty="0" smtClean="0"/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Issue </a:t>
            </a:r>
            <a:r>
              <a:rPr lang="en-US" dirty="0" smtClean="0"/>
              <a:t>raised by these trends </a:t>
            </a:r>
          </a:p>
          <a:p>
            <a:r>
              <a:rPr lang="en-US" dirty="0" smtClean="0"/>
              <a:t>Possible broader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implications </a:t>
            </a:r>
            <a:r>
              <a:rPr lang="en-US" dirty="0" smtClean="0"/>
              <a:t>identified in the literature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Questions </a:t>
            </a:r>
            <a:r>
              <a:rPr lang="en-US" dirty="0" smtClean="0"/>
              <a:t>we need to answer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dirty="0" smtClean="0"/>
              <a:t>Key trend: Rise 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nonbank share </a:t>
            </a:r>
            <a:r>
              <a:rPr lang="en-US" dirty="0" smtClean="0"/>
              <a:t>of mortgage servicing since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955" y="1303338"/>
            <a:ext cx="695808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73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dirty="0" smtClean="0"/>
              <a:t>Similar trend showing up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GNMA servicers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955" y="1303338"/>
            <a:ext cx="695808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1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181" y="443641"/>
            <a:ext cx="8229600" cy="1143000"/>
          </a:xfrm>
        </p:spPr>
        <p:txBody>
          <a:bodyPr/>
          <a:lstStyle/>
          <a:p>
            <a:r>
              <a:rPr lang="en-US" dirty="0" smtClean="0"/>
              <a:t>Related trend: Nonbank share of originations also increasing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82165" y="1869221"/>
            <a:ext cx="1232903" cy="9387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More timely data suggest that the uptrend has continued since 2014</a:t>
            </a:r>
            <a:endParaRPr lang="en-US" sz="11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185" y="1368988"/>
            <a:ext cx="6688985" cy="484632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6915939" y="2338580"/>
            <a:ext cx="831024" cy="2912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Within the bank category,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small banks</a:t>
            </a:r>
            <a:r>
              <a:rPr lang="en-US" dirty="0" smtClean="0"/>
              <a:t> have increased their share of originations since 2008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205" y="1417638"/>
            <a:ext cx="695558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2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394988" cy="1143000"/>
          </a:xfrm>
        </p:spPr>
        <p:txBody>
          <a:bodyPr/>
          <a:lstStyle/>
          <a:p>
            <a:r>
              <a:rPr lang="en-US" dirty="0" smtClean="0"/>
              <a:t>Related trend: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Concentration </a:t>
            </a:r>
            <a:r>
              <a:rPr lang="en-US" dirty="0" smtClean="0"/>
              <a:t>of mortgage servicing market has reverted to pre-crisis range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132" y="1303338"/>
            <a:ext cx="6829124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664" y="274638"/>
            <a:ext cx="7996136" cy="1143000"/>
          </a:xfrm>
        </p:spPr>
        <p:txBody>
          <a:bodyPr/>
          <a:lstStyle/>
          <a:p>
            <a:r>
              <a:rPr lang="en-US" dirty="0" smtClean="0"/>
              <a:t>Nonbanks vs. Banks: What is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Issue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664" y="1336600"/>
            <a:ext cx="7996136" cy="4916716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ecent literature has been highlighting that nonbanks more vulnerable than banks 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liquidity shocks</a:t>
            </a:r>
            <a:endParaRPr lang="en-US" dirty="0" smtClean="0"/>
          </a:p>
          <a:p>
            <a:pPr lvl="1"/>
            <a:r>
              <a:rPr lang="en-US" dirty="0" smtClean="0"/>
              <a:t>Servicing tends to be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 bigger part of their business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Profitability of servicing sensitive </a:t>
            </a:r>
            <a:r>
              <a:rPr lang="en-US" dirty="0" smtClean="0"/>
              <a:t>to changes in costs, interest rates, mortgage defaults (and these risks are hard to hedge)</a:t>
            </a:r>
            <a:endParaRPr lang="en-US" dirty="0"/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Funding sources less stable</a:t>
            </a:r>
            <a:r>
              <a:rPr lang="en-US" dirty="0" smtClean="0"/>
              <a:t> (e.g. reliance on short-term funding markets)</a:t>
            </a:r>
          </a:p>
          <a:p>
            <a:r>
              <a:rPr lang="en-US" dirty="0" smtClean="0"/>
              <a:t>Adverse liquidity shocks could affect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their ability to service mortgages </a:t>
            </a:r>
            <a:r>
              <a:rPr lang="en-US" dirty="0" smtClean="0"/>
              <a:t>as well as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their ability to advance P&amp;I payments </a:t>
            </a:r>
            <a:r>
              <a:rPr lang="en-US" dirty="0" smtClean="0"/>
              <a:t>on delinquent loans to investors as needed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4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664" y="274638"/>
            <a:ext cx="7996136" cy="1143000"/>
          </a:xfrm>
        </p:spPr>
        <p:txBody>
          <a:bodyPr/>
          <a:lstStyle/>
          <a:p>
            <a:r>
              <a:rPr lang="en-US" dirty="0" smtClean="0"/>
              <a:t>Possible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Broader Implications </a:t>
            </a:r>
            <a:r>
              <a:rPr lang="en-US" dirty="0" smtClean="0"/>
              <a:t>Identified by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664" y="1441019"/>
            <a:ext cx="7996136" cy="41789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Risks to the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consumer</a:t>
            </a:r>
            <a:endParaRPr lang="en-US" dirty="0" smtClean="0"/>
          </a:p>
          <a:p>
            <a:pPr lvl="1">
              <a:spcBef>
                <a:spcPts val="500"/>
              </a:spcBef>
            </a:pPr>
            <a:r>
              <a:rPr lang="en-US" dirty="0" smtClean="0"/>
              <a:t>Distress among nonbanks could change quality of servicing, supply of mortgage credit</a:t>
            </a:r>
          </a:p>
          <a:p>
            <a:r>
              <a:rPr lang="en-US" dirty="0" smtClean="0"/>
              <a:t>Risks to the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taxpayer</a:t>
            </a:r>
            <a:endParaRPr lang="en-US" dirty="0" smtClean="0"/>
          </a:p>
          <a:p>
            <a:pPr lvl="1">
              <a:spcBef>
                <a:spcPts val="500"/>
              </a:spcBef>
            </a:pPr>
            <a:r>
              <a:rPr lang="en-US" dirty="0" smtClean="0"/>
              <a:t>GSEs, GNMA exposed if the servicing portfolio of a troubled nonbank cannot be easily sold</a:t>
            </a:r>
          </a:p>
          <a:p>
            <a:r>
              <a:rPr lang="en-US" dirty="0" smtClean="0"/>
              <a:t>Possible amplification of the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business cycle</a:t>
            </a:r>
          </a:p>
          <a:p>
            <a:pPr lvl="1">
              <a:spcBef>
                <a:spcPts val="500"/>
              </a:spcBef>
            </a:pPr>
            <a:r>
              <a:rPr lang="en-US" dirty="0" smtClean="0"/>
              <a:t>Mortgage defaults could lead to more distress in housing market if they stress originators / servicers</a:t>
            </a:r>
          </a:p>
          <a:p>
            <a:r>
              <a:rPr lang="en-US" dirty="0" smtClean="0"/>
              <a:t>Potential for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financial market spillovers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Treasury, Office of Economic Policy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CEC9-D1C9-6949-AB67-E90A547A8C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90FC367D37C4CA344924EF2F0A6BE" ma:contentTypeVersion="3" ma:contentTypeDescription="Create a new document." ma:contentTypeScope="" ma:versionID="ef3340cea38d538999e6ec8d4e230c22">
  <xsd:schema xmlns:xsd="http://www.w3.org/2001/XMLSchema" xmlns:xs="http://www.w3.org/2001/XMLSchema" xmlns:p="http://schemas.microsoft.com/office/2006/metadata/properties" xmlns:ns2="6626a08c-2ccc-43a6-8cb1-2f4a44c53f66" targetNamespace="http://schemas.microsoft.com/office/2006/metadata/properties" ma:root="true" ma:fieldsID="2b7418ec49894f05c8ee0686529c6b77" ns2:_="">
    <xsd:import namespace="6626a08c-2ccc-43a6-8cb1-2f4a44c53f6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6a08c-2ccc-43a6-8cb1-2f4a44c53f6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626a08c-2ccc-43a6-8cb1-2f4a44c53f66">HUDSEC-58-1687</_dlc_DocId>
    <_dlc_DocIdUrl xmlns="6626a08c-2ccc-43a6-8cb1-2f4a44c53f66">
      <Url>http://hudsharepoint.hud.gov/sites/sec/gnma/CCR/_layouts/DocIdRedir.aspx?ID=HUDSEC-58-1687</Url>
      <Description>HUDSEC-58-1687</Description>
    </_dlc_DocIdUrl>
  </documentManagement>
</p:properties>
</file>

<file path=customXml/itemProps1.xml><?xml version="1.0" encoding="utf-8"?>
<ds:datastoreItem xmlns:ds="http://schemas.openxmlformats.org/officeDocument/2006/customXml" ds:itemID="{03BEBF28-1611-4B02-BAED-43CE7308D05D}"/>
</file>

<file path=customXml/itemProps2.xml><?xml version="1.0" encoding="utf-8"?>
<ds:datastoreItem xmlns:ds="http://schemas.openxmlformats.org/officeDocument/2006/customXml" ds:itemID="{C4C0FFB0-573A-4E3B-8979-CF603FA18531}"/>
</file>

<file path=customXml/itemProps3.xml><?xml version="1.0" encoding="utf-8"?>
<ds:datastoreItem xmlns:ds="http://schemas.openxmlformats.org/officeDocument/2006/customXml" ds:itemID="{9C9B79F1-C5B1-4CED-8F42-FFC44842EE24}"/>
</file>

<file path=customXml/itemProps4.xml><?xml version="1.0" encoding="utf-8"?>
<ds:datastoreItem xmlns:ds="http://schemas.openxmlformats.org/officeDocument/2006/customXml" ds:itemID="{4D5AC135-F042-4F31-A80C-CE3739AEC00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16847</TotalTime>
  <Words>720</Words>
  <Application>Microsoft Office PowerPoint</Application>
  <PresentationFormat>On-screen Show (4:3)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Segoe UI</vt:lpstr>
      <vt:lpstr>Office Theme</vt:lpstr>
      <vt:lpstr>Liquidity Needs of the Housing Finance Industry</vt:lpstr>
      <vt:lpstr>Outline</vt:lpstr>
      <vt:lpstr>Key trend: Rise in nonbank share of mortgage servicing since 2009</vt:lpstr>
      <vt:lpstr>Similar trend showing up for GNMA servicers</vt:lpstr>
      <vt:lpstr>Related trend: Nonbank share of originations also increasing</vt:lpstr>
      <vt:lpstr>Within the bank category, small banks have increased their share of originations since 2008</vt:lpstr>
      <vt:lpstr>Related trend: Concentration of mortgage servicing market has reverted to pre-crisis range</vt:lpstr>
      <vt:lpstr>Nonbanks vs. Banks: What is the Issue?</vt:lpstr>
      <vt:lpstr>Possible Broader Implications Identified by Literature</vt:lpstr>
      <vt:lpstr>Degree of Immediate Risk Informed by Current Household Financial Environment</vt:lpstr>
      <vt:lpstr>Questions We Need to Answer</vt:lpstr>
      <vt:lpstr>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Dynan</dc:creator>
  <cp:lastModifiedBy>LOGAN, LEAH M</cp:lastModifiedBy>
  <cp:revision>317</cp:revision>
  <cp:lastPrinted>2016-06-23T19:58:42Z</cp:lastPrinted>
  <dcterms:created xsi:type="dcterms:W3CDTF">2015-01-31T22:39:23Z</dcterms:created>
  <dcterms:modified xsi:type="dcterms:W3CDTF">2016-06-24T11:47:58Z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0x01010066990FC367D37C4CA344924EF2F0A6BE</vt:lpwstr>
  </property>
  <property fmtid="{D5CDD505-2E9C-101B-9397-08002B2CF9AE}" pid="3" name="_dlc_DocIdItemGuid">
    <vt:lpwstr>f1e2aca7-1ea6-4c1d-9cd2-83ee01d1c26d</vt:lpwstr>
  </property>
</Properties>
</file>