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 id="2147483752" r:id="rId2"/>
  </p:sldMasterIdLst>
  <p:notesMasterIdLst>
    <p:notesMasterId r:id="rId13"/>
  </p:notesMasterIdLst>
  <p:handoutMasterIdLst>
    <p:handoutMasterId r:id="rId14"/>
  </p:handoutMasterIdLst>
  <p:sldIdLst>
    <p:sldId id="301" r:id="rId3"/>
    <p:sldId id="331" r:id="rId4"/>
    <p:sldId id="330" r:id="rId5"/>
    <p:sldId id="332" r:id="rId6"/>
    <p:sldId id="333" r:id="rId7"/>
    <p:sldId id="334" r:id="rId8"/>
    <p:sldId id="335" r:id="rId9"/>
    <p:sldId id="336" r:id="rId10"/>
    <p:sldId id="329" r:id="rId11"/>
    <p:sldId id="328" r:id="rId12"/>
  </p:sldIdLst>
  <p:sldSz cx="9144000" cy="6858000" type="screen4x3"/>
  <p:notesSz cx="7010400" cy="9296400"/>
  <p:defaultTextStyle>
    <a:defPPr>
      <a:defRPr lang="en-US"/>
    </a:defPPr>
    <a:lvl1pPr algn="ctr" rtl="0" fontAlgn="base">
      <a:spcBef>
        <a:spcPct val="50000"/>
      </a:spcBef>
      <a:spcAft>
        <a:spcPct val="0"/>
      </a:spcAft>
      <a:defRPr sz="1600" b="1" kern="1200">
        <a:solidFill>
          <a:schemeClr val="tx1"/>
        </a:solidFill>
        <a:latin typeface="Arial" charset="0"/>
        <a:ea typeface="+mn-ea"/>
        <a:cs typeface="+mn-cs"/>
      </a:defRPr>
    </a:lvl1pPr>
    <a:lvl2pPr marL="457200" algn="ctr" rtl="0" fontAlgn="base">
      <a:spcBef>
        <a:spcPct val="50000"/>
      </a:spcBef>
      <a:spcAft>
        <a:spcPct val="0"/>
      </a:spcAft>
      <a:defRPr sz="1600" b="1" kern="1200">
        <a:solidFill>
          <a:schemeClr val="tx1"/>
        </a:solidFill>
        <a:latin typeface="Arial" charset="0"/>
        <a:ea typeface="+mn-ea"/>
        <a:cs typeface="+mn-cs"/>
      </a:defRPr>
    </a:lvl2pPr>
    <a:lvl3pPr marL="914400" algn="ctr" rtl="0" fontAlgn="base">
      <a:spcBef>
        <a:spcPct val="50000"/>
      </a:spcBef>
      <a:spcAft>
        <a:spcPct val="0"/>
      </a:spcAft>
      <a:defRPr sz="1600" b="1" kern="1200">
        <a:solidFill>
          <a:schemeClr val="tx1"/>
        </a:solidFill>
        <a:latin typeface="Arial" charset="0"/>
        <a:ea typeface="+mn-ea"/>
        <a:cs typeface="+mn-cs"/>
      </a:defRPr>
    </a:lvl3pPr>
    <a:lvl4pPr marL="1371600" algn="ctr" rtl="0" fontAlgn="base">
      <a:spcBef>
        <a:spcPct val="50000"/>
      </a:spcBef>
      <a:spcAft>
        <a:spcPct val="0"/>
      </a:spcAft>
      <a:defRPr sz="1600" b="1" kern="1200">
        <a:solidFill>
          <a:schemeClr val="tx1"/>
        </a:solidFill>
        <a:latin typeface="Arial" charset="0"/>
        <a:ea typeface="+mn-ea"/>
        <a:cs typeface="+mn-cs"/>
      </a:defRPr>
    </a:lvl4pPr>
    <a:lvl5pPr marL="1828800" algn="ctr" rtl="0" fontAlgn="base">
      <a:spcBef>
        <a:spcPct val="5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87" userDrawn="1">
          <p15:clr>
            <a:srgbClr val="A4A3A4"/>
          </p15:clr>
        </p15:guide>
        <p15:guide id="2" orient="horz" pos="572" userDrawn="1">
          <p15:clr>
            <a:srgbClr val="A4A3A4"/>
          </p15:clr>
        </p15:guide>
        <p15:guide id="3" orient="horz" pos="3745">
          <p15:clr>
            <a:srgbClr val="A4A3A4"/>
          </p15:clr>
        </p15:guide>
        <p15:guide id="4" orient="horz" pos="868" userDrawn="1">
          <p15:clr>
            <a:srgbClr val="A4A3A4"/>
          </p15:clr>
        </p15:guide>
        <p15:guide id="5" orient="horz" pos="4175">
          <p15:clr>
            <a:srgbClr val="A4A3A4"/>
          </p15:clr>
        </p15:guide>
        <p15:guide id="6" pos="2881">
          <p15:clr>
            <a:srgbClr val="A4A3A4"/>
          </p15:clr>
        </p15:guide>
        <p15:guide id="7" pos="158" userDrawn="1">
          <p15:clr>
            <a:srgbClr val="A4A3A4"/>
          </p15:clr>
        </p15:guide>
        <p15:guide id="8" pos="323" userDrawn="1">
          <p15:clr>
            <a:srgbClr val="A4A3A4"/>
          </p15:clr>
        </p15:guide>
        <p15:guide id="9" pos="5485">
          <p15:clr>
            <a:srgbClr val="A4A3A4"/>
          </p15:clr>
        </p15:guide>
        <p15:guide id="10" pos="5602" userDrawn="1">
          <p15:clr>
            <a:srgbClr val="A4A3A4"/>
          </p15:clr>
        </p15:guide>
        <p15:guide id="11" pos="2827">
          <p15:clr>
            <a:srgbClr val="A4A3A4"/>
          </p15:clr>
        </p15:guide>
        <p15:guide id="12" pos="2934">
          <p15:clr>
            <a:srgbClr val="A4A3A4"/>
          </p15:clr>
        </p15:guide>
        <p15:guide id="13" pos="295" userDrawn="1">
          <p15:clr>
            <a:srgbClr val="A4A3A4"/>
          </p15:clr>
        </p15:guide>
        <p15:guide id="14" orient="horz" pos="2100" userDrawn="1">
          <p15:clr>
            <a:srgbClr val="A4A3A4"/>
          </p15:clr>
        </p15:guide>
        <p15:guide id="15" orient="horz" pos="2300" userDrawn="1">
          <p15:clr>
            <a:srgbClr val="A4A3A4"/>
          </p15:clr>
        </p15:guide>
        <p15:guide id="16" orient="horz" pos="247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 Brian" initials="HB" lastIdx="2" clrIdx="0">
    <p:extLst>
      <p:ext uri="{19B8F6BF-5375-455C-9EA6-DF929625EA0E}">
        <p15:presenceInfo xmlns:p15="http://schemas.microsoft.com/office/powerpoint/2012/main" userId="Harris, Bri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D9D9D9"/>
    <a:srgbClr val="D20F46"/>
    <a:srgbClr val="BE0F34"/>
    <a:srgbClr val="009BE1"/>
    <a:srgbClr val="E55302"/>
    <a:srgbClr val="008998"/>
    <a:srgbClr val="580F8B"/>
    <a:srgbClr val="66BC29"/>
    <a:srgbClr val="0034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5" autoAdjust="0"/>
    <p:restoredTop sz="99802" autoAdjust="0"/>
  </p:normalViewPr>
  <p:slideViewPr>
    <p:cSldViewPr snapToObjects="1">
      <p:cViewPr varScale="1">
        <p:scale>
          <a:sx n="88" d="100"/>
          <a:sy n="88" d="100"/>
        </p:scale>
        <p:origin x="1752" y="67"/>
      </p:cViewPr>
      <p:guideLst>
        <p:guide orient="horz" pos="987"/>
        <p:guide orient="horz" pos="572"/>
        <p:guide orient="horz" pos="3745"/>
        <p:guide orient="horz" pos="868"/>
        <p:guide orient="horz" pos="4175"/>
        <p:guide pos="2881"/>
        <p:guide pos="158"/>
        <p:guide pos="323"/>
        <p:guide pos="5485"/>
        <p:guide pos="5602"/>
        <p:guide pos="2827"/>
        <p:guide pos="2934"/>
        <p:guide pos="295"/>
        <p:guide orient="horz" pos="2100"/>
        <p:guide orient="horz" pos="2300"/>
        <p:guide orient="horz" pos="2476"/>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ad.moodys.net\mis_amr_dfs\GFIG-BKFINSEC-NORAM\1.Issuers\2.Finance\Warren%20Files\GNMA%20symposium_BCA%20and%20CFR%20cha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ad.moodys.net\mis_amr_dfs\GFIG-BKFINSEC-NORAM\1.Issuers\2.Finance\Warren%20Files\GNMA%20symposium_BCA%20and%20CFR%20chart.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ad.moodys.net\mis_amr_dfs\GFIG-BKFINSEC-NORAM\1.Issuers\2.Finance\Warren%20Files\FM\FM%20Model%20-%20Mtg%20Co%20Charts%20for%20Ginnie%20Symposium.xlsb"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ad.moodys.net\mis_amr_dfs\GFIG-BKFINSEC-NORAM\1.Issuers\2.Finance\Warren%20Files\FM\FM%20Model%20-%20Mtg%20Co%20Charts%20for%20Ginnie%20Symposium.xlsb"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ad.moodys.net\mis_amr_dfs\GFIG-BKFINSEC-NORAM\1.Issuers\2.Finance\Warren%20Files\FM\FM%20Model%20-%20Mtg%20Co%20Charts%20for%20Ginnie%20Symposium.xlsb"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ad.moodys.net\mis_amr_dfs\GFIG-BKFINSEC-NORAM\1.Issuers\2.Finance\Warren%20Files\FM\FM%20Model%20-%20Mtg%20Co%20Charts%20for%20Ginnie%20Symposium.xlsb"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ad.moodys.net\mis_amr_dfs\GFIG-BKFINSEC-NORAM\1.Issuers\2.Finance\Warren%20Files\FM\FM%20Model%20-%20Mtg%20Co%20Charts%20for%20Ginnie%20Symposium.xlsb"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7.6628352490421452E-3"/>
          <c:y val="2.4691358024691357E-2"/>
          <c:w val="0.98084291187739459"/>
          <c:h val="0.96913580246913567"/>
        </c:manualLayout>
      </c:layout>
      <c:barChart>
        <c:barDir val="col"/>
        <c:grouping val="clustered"/>
        <c:varyColors val="0"/>
        <c:ser>
          <c:idx val="0"/>
          <c:order val="0"/>
          <c:spPr>
            <a:solidFill>
              <a:srgbClr val="00B58C"/>
            </a:solidFill>
            <a:ln w="25400">
              <a:noFill/>
            </a:ln>
          </c:spPr>
          <c:invertIfNegative val="0"/>
          <c:dLbls>
            <c:dLbl>
              <c:idx val="0"/>
              <c:tx>
                <c:rich>
                  <a:bodyPr/>
                  <a:lstStyle/>
                  <a:p>
                    <a:fld id="{EFCBBA7A-8734-417E-91FD-EFFA0EDD722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C95D-41E3-A855-FAD9003DBEA3}"/>
                </c:ext>
              </c:extLst>
            </c:dLbl>
            <c:dLbl>
              <c:idx val="1"/>
              <c:tx>
                <c:rich>
                  <a:bodyPr/>
                  <a:lstStyle/>
                  <a:p>
                    <a:fld id="{FA0FB8AC-C152-4CA4-8777-79AE777B3B1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C95D-41E3-A855-FAD9003DBEA3}"/>
                </c:ext>
              </c:extLst>
            </c:dLbl>
            <c:dLbl>
              <c:idx val="2"/>
              <c:tx>
                <c:rich>
                  <a:bodyPr/>
                  <a:lstStyle/>
                  <a:p>
                    <a:fld id="{CAB50E0D-3809-45D6-8E15-1933735DDA2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C95D-41E3-A855-FAD9003DBEA3}"/>
                </c:ext>
              </c:extLst>
            </c:dLbl>
            <c:dLbl>
              <c:idx val="3"/>
              <c:tx>
                <c:rich>
                  <a:bodyPr/>
                  <a:lstStyle/>
                  <a:p>
                    <a:fld id="{FBFFEA48-D84D-41E7-9572-81438F696CB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C95D-41E3-A855-FAD9003DBEA3}"/>
                </c:ext>
              </c:extLst>
            </c:dLbl>
            <c:dLbl>
              <c:idx val="4"/>
              <c:tx>
                <c:rich>
                  <a:bodyPr/>
                  <a:lstStyle/>
                  <a:p>
                    <a:fld id="{95F93C66-C647-441A-B7BD-A2A9D4AD327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C95D-41E3-A855-FAD9003DBEA3}"/>
                </c:ext>
              </c:extLst>
            </c:dLbl>
            <c:dLbl>
              <c:idx val="5"/>
              <c:tx>
                <c:rich>
                  <a:bodyPr/>
                  <a:lstStyle/>
                  <a:p>
                    <a:fld id="{4F1B1597-20E2-4FFF-879B-B2757C17232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C95D-41E3-A855-FAD9003DBEA3}"/>
                </c:ext>
              </c:extLst>
            </c:dLbl>
            <c:dLbl>
              <c:idx val="6"/>
              <c:tx>
                <c:rich>
                  <a:bodyPr/>
                  <a:lstStyle/>
                  <a:p>
                    <a:fld id="{B1E366AE-7537-4FD4-899C-56B9A4957A2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C95D-41E3-A855-FAD9003DBEA3}"/>
                </c:ext>
              </c:extLst>
            </c:dLbl>
            <c:dLbl>
              <c:idx val="7"/>
              <c:tx>
                <c:rich>
                  <a:bodyPr/>
                  <a:lstStyle/>
                  <a:p>
                    <a:fld id="{E53689E0-0C1F-4DA9-A024-CAFBA89DD81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C95D-41E3-A855-FAD9003DBEA3}"/>
                </c:ext>
              </c:extLst>
            </c:dLbl>
            <c:dLbl>
              <c:idx val="8"/>
              <c:tx>
                <c:rich>
                  <a:bodyPr/>
                  <a:lstStyle/>
                  <a:p>
                    <a:fld id="{DA4DAE64-793E-4B00-9295-4CD2FB3BA5A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C95D-41E3-A855-FAD9003DBEA3}"/>
                </c:ext>
              </c:extLst>
            </c:dLbl>
            <c:dLbl>
              <c:idx val="9"/>
              <c:tx>
                <c:rich>
                  <a:bodyPr/>
                  <a:lstStyle/>
                  <a:p>
                    <a:fld id="{4C3E0704-47D2-4B45-A342-7B65EF5B6DA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C95D-41E3-A855-FAD9003DBEA3}"/>
                </c:ext>
              </c:extLst>
            </c:dLbl>
            <c:dLbl>
              <c:idx val="10"/>
              <c:tx>
                <c:rich>
                  <a:bodyPr/>
                  <a:lstStyle/>
                  <a:p>
                    <a:fld id="{40A84EA2-3282-4151-BD91-4B9C58870E5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C95D-41E3-A855-FAD9003DBEA3}"/>
                </c:ext>
              </c:extLst>
            </c:dLbl>
            <c:dLbl>
              <c:idx val="11"/>
              <c:tx>
                <c:rich>
                  <a:bodyPr/>
                  <a:lstStyle/>
                  <a:p>
                    <a:fld id="{FCA9122F-2826-4856-8A3B-B3D8D2D2D7C8}"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C95D-41E3-A855-FAD9003DBEA3}"/>
                </c:ext>
              </c:extLst>
            </c:dLbl>
            <c:dLbl>
              <c:idx val="12"/>
              <c:tx>
                <c:rich>
                  <a:bodyPr/>
                  <a:lstStyle/>
                  <a:p>
                    <a:fld id="{6D1512DD-498A-41E8-A60D-EAAC3A8FF98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C95D-41E3-A855-FAD9003DBEA3}"/>
                </c:ext>
              </c:extLst>
            </c:dLbl>
            <c:dLbl>
              <c:idx val="13"/>
              <c:tx>
                <c:rich>
                  <a:bodyPr/>
                  <a:lstStyle/>
                  <a:p>
                    <a:fld id="{D46F836B-0619-4B59-B5EE-194FBF09F3B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C95D-41E3-A855-FAD9003DBEA3}"/>
                </c:ext>
              </c:extLst>
            </c:dLbl>
            <c:dLbl>
              <c:idx val="14"/>
              <c:tx>
                <c:rich>
                  <a:bodyPr/>
                  <a:lstStyle/>
                  <a:p>
                    <a:fld id="{27844DD3-9123-4A0F-8D95-DD9D61A91918}"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C95D-41E3-A855-FAD9003DBEA3}"/>
                </c:ext>
              </c:extLst>
            </c:dLbl>
            <c:spPr>
              <a:noFill/>
              <a:ln>
                <a:noFill/>
              </a:ln>
              <a:effectLst/>
            </c:sp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strRef>
              <c:f>BCA!$B$4:$B$18</c:f>
              <c:strCache>
                <c:ptCount val="15"/>
                <c:pt idx="0">
                  <c:v>USB</c:v>
                </c:pt>
                <c:pt idx="1">
                  <c:v>BBT</c:v>
                </c:pt>
                <c:pt idx="2">
                  <c:v>MTB</c:v>
                </c:pt>
                <c:pt idx="3">
                  <c:v>PNC</c:v>
                </c:pt>
                <c:pt idx="4">
                  <c:v>WFC</c:v>
                </c:pt>
                <c:pt idx="5">
                  <c:v>CMA</c:v>
                </c:pt>
                <c:pt idx="6">
                  <c:v>JPM</c:v>
                </c:pt>
                <c:pt idx="7">
                  <c:v>FITB</c:v>
                </c:pt>
                <c:pt idx="8">
                  <c:v>STI</c:v>
                </c:pt>
                <c:pt idx="9">
                  <c:v>HBAN</c:v>
                </c:pt>
                <c:pt idx="10">
                  <c:v>KEY</c:v>
                </c:pt>
                <c:pt idx="11">
                  <c:v>RF</c:v>
                </c:pt>
                <c:pt idx="12">
                  <c:v>C</c:v>
                </c:pt>
                <c:pt idx="13">
                  <c:v>BAC</c:v>
                </c:pt>
                <c:pt idx="14">
                  <c:v>ZION</c:v>
                </c:pt>
              </c:strCache>
            </c:strRef>
          </c:cat>
          <c:val>
            <c:numRef>
              <c:f>BCA!$C$4:$C$18</c:f>
              <c:numCache>
                <c:formatCode>General</c:formatCode>
                <c:ptCount val="15"/>
                <c:pt idx="0">
                  <c:v>18</c:v>
                </c:pt>
                <c:pt idx="1">
                  <c:v>17</c:v>
                </c:pt>
                <c:pt idx="2">
                  <c:v>16</c:v>
                </c:pt>
                <c:pt idx="3">
                  <c:v>16</c:v>
                </c:pt>
                <c:pt idx="4">
                  <c:v>16</c:v>
                </c:pt>
                <c:pt idx="5">
                  <c:v>16</c:v>
                </c:pt>
                <c:pt idx="6">
                  <c:v>15</c:v>
                </c:pt>
                <c:pt idx="7">
                  <c:v>15</c:v>
                </c:pt>
                <c:pt idx="8">
                  <c:v>15</c:v>
                </c:pt>
                <c:pt idx="9">
                  <c:v>15</c:v>
                </c:pt>
                <c:pt idx="10">
                  <c:v>15</c:v>
                </c:pt>
                <c:pt idx="11">
                  <c:v>13</c:v>
                </c:pt>
                <c:pt idx="12">
                  <c:v>13</c:v>
                </c:pt>
                <c:pt idx="13">
                  <c:v>13</c:v>
                </c:pt>
                <c:pt idx="14">
                  <c:v>12</c:v>
                </c:pt>
              </c:numCache>
            </c:numRef>
          </c:val>
          <c:extLst>
            <c:ext xmlns:c15="http://schemas.microsoft.com/office/drawing/2012/chart" uri="{02D57815-91ED-43cb-92C2-25804820EDAC}">
              <c15:datalabelsRange>
                <c15:f>BCA!$A$4:$A$18</c15:f>
                <c15:dlblRangeCache>
                  <c:ptCount val="15"/>
                  <c:pt idx="0">
                    <c:v>aa3</c:v>
                  </c:pt>
                  <c:pt idx="1">
                    <c:v>a1</c:v>
                  </c:pt>
                  <c:pt idx="2">
                    <c:v>a2</c:v>
                  </c:pt>
                  <c:pt idx="3">
                    <c:v>a2</c:v>
                  </c:pt>
                  <c:pt idx="4">
                    <c:v>a2</c:v>
                  </c:pt>
                  <c:pt idx="5">
                    <c:v>a2*</c:v>
                  </c:pt>
                  <c:pt idx="6">
                    <c:v>a3</c:v>
                  </c:pt>
                  <c:pt idx="7">
                    <c:v>a3</c:v>
                  </c:pt>
                  <c:pt idx="8">
                    <c:v>a3</c:v>
                  </c:pt>
                  <c:pt idx="9">
                    <c:v>a3</c:v>
                  </c:pt>
                  <c:pt idx="10">
                    <c:v>a3*</c:v>
                  </c:pt>
                  <c:pt idx="11">
                    <c:v>baa2</c:v>
                  </c:pt>
                  <c:pt idx="12">
                    <c:v>baa2</c:v>
                  </c:pt>
                  <c:pt idx="13">
                    <c:v>baa2</c:v>
                  </c:pt>
                  <c:pt idx="14">
                    <c:v>baa3*</c:v>
                  </c:pt>
                </c15:dlblRangeCache>
              </c15:datalabelsRange>
            </c:ext>
            <c:ext xmlns:c16="http://schemas.microsoft.com/office/drawing/2014/chart" uri="{C3380CC4-5D6E-409C-BE32-E72D297353CC}">
              <c16:uniqueId val="{0000000F-C95D-41E3-A855-FAD9003DBEA3}"/>
            </c:ext>
          </c:extLst>
        </c:ser>
        <c:dLbls>
          <c:showLegendKey val="0"/>
          <c:showVal val="0"/>
          <c:showCatName val="0"/>
          <c:showSerName val="0"/>
          <c:showPercent val="0"/>
          <c:showBubbleSize val="0"/>
        </c:dLbls>
        <c:gapWidth val="150"/>
        <c:overlap val="-25"/>
        <c:axId val="332127704"/>
        <c:axId val="332128096"/>
      </c:barChart>
      <c:catAx>
        <c:axId val="332127704"/>
        <c:scaling>
          <c:orientation val="minMax"/>
        </c:scaling>
        <c:delete val="0"/>
        <c:axPos val="b"/>
        <c:numFmt formatCode="General" sourceLinked="1"/>
        <c:majorTickMark val="none"/>
        <c:minorTickMark val="none"/>
        <c:tickLblPos val="low"/>
        <c:spPr>
          <a:ln w="3175">
            <a:solidFill>
              <a:srgbClr val="464B50"/>
            </a:solidFill>
            <a:prstDash val="solid"/>
          </a:ln>
          <a:effectLst/>
        </c:spPr>
        <c:crossAx val="332128096"/>
        <c:crosses val="autoZero"/>
        <c:auto val="1"/>
        <c:lblAlgn val="ctr"/>
        <c:lblOffset val="100"/>
        <c:noMultiLvlLbl val="0"/>
      </c:catAx>
      <c:valAx>
        <c:axId val="332128096"/>
        <c:scaling>
          <c:orientation val="minMax"/>
          <c:min val="10"/>
        </c:scaling>
        <c:delete val="1"/>
        <c:axPos val="l"/>
        <c:majorGridlines>
          <c:spPr>
            <a:ln w="3175">
              <a:solidFill>
                <a:srgbClr val="D9D9D9"/>
              </a:solidFill>
              <a:prstDash val="solid"/>
            </a:ln>
          </c:spPr>
        </c:majorGridlines>
        <c:numFmt formatCode="General" sourceLinked="1"/>
        <c:majorTickMark val="none"/>
        <c:minorTickMark val="none"/>
        <c:tickLblPos val="nextTo"/>
        <c:crossAx val="332127704"/>
        <c:crosses val="autoZero"/>
        <c:crossBetween val="between"/>
      </c:valAx>
      <c:spPr>
        <a:solidFill>
          <a:srgbClr val="FFFFFF"/>
        </a:solidFill>
        <a:ln w="25400">
          <a:noFill/>
        </a:ln>
      </c:spPr>
    </c:plotArea>
    <c:plotVisOnly val="1"/>
    <c:dispBlanksAs val="gap"/>
    <c:showDLblsOverMax val="0"/>
  </c:chart>
  <c:spPr>
    <a:solidFill>
      <a:srgbClr val="FFFFFF"/>
    </a:solidFill>
    <a:ln w="6350">
      <a:noFill/>
    </a:ln>
    <a:effectLst/>
  </c:spPr>
  <c:txPr>
    <a:bodyPr/>
    <a:lstStyle/>
    <a:p>
      <a:pPr>
        <a:defRPr sz="1000" b="0" i="0" u="none" strike="noStrike" baseline="0">
          <a:solidFill>
            <a:srgbClr val="000000"/>
          </a:solidFill>
          <a:latin typeface="Bliss Pro Light"/>
          <a:ea typeface="Bliss Pro Light"/>
          <a:cs typeface="Bliss Pro Ligh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7.6628352490421452E-3"/>
          <c:y val="2.4691358024691357E-2"/>
          <c:w val="0.98084291187739459"/>
          <c:h val="0.96913580246913567"/>
        </c:manualLayout>
      </c:layout>
      <c:barChart>
        <c:barDir val="col"/>
        <c:grouping val="clustered"/>
        <c:varyColors val="0"/>
        <c:ser>
          <c:idx val="0"/>
          <c:order val="0"/>
          <c:spPr>
            <a:solidFill>
              <a:srgbClr val="00B58C"/>
            </a:solidFill>
            <a:ln w="25400">
              <a:noFill/>
            </a:ln>
          </c:spPr>
          <c:invertIfNegative val="0"/>
          <c:dLbls>
            <c:dLbl>
              <c:idx val="0"/>
              <c:tx>
                <c:rich>
                  <a:bodyPr/>
                  <a:lstStyle/>
                  <a:p>
                    <a:fld id="{472B1A0E-51BF-44BE-964C-0CE99DDA866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4936-4CE3-9B87-546814C0EE22}"/>
                </c:ext>
              </c:extLst>
            </c:dLbl>
            <c:dLbl>
              <c:idx val="1"/>
              <c:tx>
                <c:rich>
                  <a:bodyPr/>
                  <a:lstStyle/>
                  <a:p>
                    <a:fld id="{1039B3FF-B3EF-4124-98ED-0EE096072B3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4936-4CE3-9B87-546814C0EE22}"/>
                </c:ext>
              </c:extLst>
            </c:dLbl>
            <c:dLbl>
              <c:idx val="2"/>
              <c:tx>
                <c:rich>
                  <a:bodyPr/>
                  <a:lstStyle/>
                  <a:p>
                    <a:fld id="{6C323818-580C-462C-8FD7-EAF6051E489E}"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4936-4CE3-9B87-546814C0EE22}"/>
                </c:ext>
              </c:extLst>
            </c:dLbl>
            <c:dLbl>
              <c:idx val="3"/>
              <c:tx>
                <c:rich>
                  <a:bodyPr/>
                  <a:lstStyle/>
                  <a:p>
                    <a:fld id="{D84A36BF-7144-4C4E-B8D3-0DF6AA7A2CF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4936-4CE3-9B87-546814C0EE22}"/>
                </c:ext>
              </c:extLst>
            </c:dLbl>
            <c:dLbl>
              <c:idx val="4"/>
              <c:tx>
                <c:rich>
                  <a:bodyPr/>
                  <a:lstStyle/>
                  <a:p>
                    <a:fld id="{1E0C6068-2134-453E-95A8-50A2C9A88AF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4936-4CE3-9B87-546814C0EE22}"/>
                </c:ext>
              </c:extLst>
            </c:dLbl>
            <c:dLbl>
              <c:idx val="5"/>
              <c:tx>
                <c:rich>
                  <a:bodyPr/>
                  <a:lstStyle/>
                  <a:p>
                    <a:fld id="{83F05C7E-86F5-4EF0-B207-420A8FE3AA9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4936-4CE3-9B87-546814C0EE22}"/>
                </c:ext>
              </c:extLst>
            </c:dLbl>
            <c:dLbl>
              <c:idx val="6"/>
              <c:tx>
                <c:rich>
                  <a:bodyPr/>
                  <a:lstStyle/>
                  <a:p>
                    <a:fld id="{E4914D30-0B94-4A73-95A8-D4C46D375CF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4936-4CE3-9B87-546814C0EE22}"/>
                </c:ext>
              </c:extLst>
            </c:dLbl>
            <c:dLbl>
              <c:idx val="7"/>
              <c:tx>
                <c:rich>
                  <a:bodyPr/>
                  <a:lstStyle/>
                  <a:p>
                    <a:fld id="{8D58B835-FB5F-4EEA-9E6D-C6658E4259C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4936-4CE3-9B87-546814C0EE22}"/>
                </c:ext>
              </c:extLst>
            </c:dLbl>
            <c:dLbl>
              <c:idx val="8"/>
              <c:tx>
                <c:rich>
                  <a:bodyPr/>
                  <a:lstStyle/>
                  <a:p>
                    <a:fld id="{D79D1BDA-879E-457A-BE3A-A05A652B16E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4936-4CE3-9B87-546814C0EE22}"/>
                </c:ext>
              </c:extLst>
            </c:dLbl>
            <c:dLbl>
              <c:idx val="9"/>
              <c:tx>
                <c:rich>
                  <a:bodyPr/>
                  <a:lstStyle/>
                  <a:p>
                    <a:fld id="{CE11C52E-FF45-46CF-BDAA-A3AD484AD78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4936-4CE3-9B87-546814C0EE22}"/>
                </c:ext>
              </c:extLst>
            </c:dLbl>
            <c:dLbl>
              <c:idx val="10"/>
              <c:tx>
                <c:rich>
                  <a:bodyPr/>
                  <a:lstStyle/>
                  <a:p>
                    <a:fld id="{69BD344D-3CF5-45FD-96B5-26C8C121421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4936-4CE3-9B87-546814C0EE22}"/>
                </c:ext>
              </c:extLst>
            </c:dLbl>
            <c:dLbl>
              <c:idx val="11"/>
              <c:tx>
                <c:rich>
                  <a:bodyPr/>
                  <a:lstStyle/>
                  <a:p>
                    <a:fld id="{66D605FC-B976-48C6-9029-A5009DE55AA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4936-4CE3-9B87-546814C0EE22}"/>
                </c:ext>
              </c:extLst>
            </c:dLbl>
            <c:spPr>
              <a:noFill/>
              <a:ln>
                <a:noFill/>
              </a:ln>
              <a:effectLst/>
            </c:sp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strRef>
              <c:f>CFR!$C$2:$C$13</c:f>
              <c:strCache>
                <c:ptCount val="12"/>
                <c:pt idx="0">
                  <c:v>Quicken</c:v>
                </c:pt>
                <c:pt idx="1">
                  <c:v>PHH</c:v>
                </c:pt>
                <c:pt idx="2">
                  <c:v>Provident</c:v>
                </c:pt>
                <c:pt idx="3">
                  <c:v>PNMAC</c:v>
                </c:pt>
                <c:pt idx="4">
                  <c:v>New Resi</c:v>
                </c:pt>
                <c:pt idx="5">
                  <c:v>PMT</c:v>
                </c:pt>
                <c:pt idx="6">
                  <c:v>NSM</c:v>
                </c:pt>
                <c:pt idx="7">
                  <c:v>Stearns</c:v>
                </c:pt>
                <c:pt idx="8">
                  <c:v>Walter</c:v>
                </c:pt>
                <c:pt idx="9">
                  <c:v>Ocwen</c:v>
                </c:pt>
                <c:pt idx="10">
                  <c:v>Altisource</c:v>
                </c:pt>
                <c:pt idx="11">
                  <c:v>Prospect</c:v>
                </c:pt>
              </c:strCache>
            </c:strRef>
          </c:cat>
          <c:val>
            <c:numRef>
              <c:f>CFR!$D$2:$D$13</c:f>
              <c:numCache>
                <c:formatCode>General</c:formatCode>
                <c:ptCount val="12"/>
                <c:pt idx="0">
                  <c:v>10</c:v>
                </c:pt>
                <c:pt idx="1">
                  <c:v>9</c:v>
                </c:pt>
                <c:pt idx="2">
                  <c:v>8</c:v>
                </c:pt>
                <c:pt idx="3">
                  <c:v>8</c:v>
                </c:pt>
                <c:pt idx="4">
                  <c:v>8</c:v>
                </c:pt>
                <c:pt idx="5">
                  <c:v>8</c:v>
                </c:pt>
                <c:pt idx="6">
                  <c:v>7</c:v>
                </c:pt>
                <c:pt idx="7">
                  <c:v>7</c:v>
                </c:pt>
                <c:pt idx="8">
                  <c:v>6</c:v>
                </c:pt>
                <c:pt idx="9">
                  <c:v>6</c:v>
                </c:pt>
                <c:pt idx="10">
                  <c:v>6</c:v>
                </c:pt>
                <c:pt idx="11">
                  <c:v>5</c:v>
                </c:pt>
              </c:numCache>
            </c:numRef>
          </c:val>
          <c:extLst>
            <c:ext xmlns:c15="http://schemas.microsoft.com/office/drawing/2012/chart" uri="{02D57815-91ED-43cb-92C2-25804820EDAC}">
              <c15:datalabelsRange>
                <c15:f>CFR!$B$2:$B$13</c15:f>
                <c15:dlblRangeCache>
                  <c:ptCount val="12"/>
                  <c:pt idx="0">
                    <c:v>Ba2</c:v>
                  </c:pt>
                  <c:pt idx="1">
                    <c:v>Ba3*</c:v>
                  </c:pt>
                  <c:pt idx="2">
                    <c:v>B1</c:v>
                  </c:pt>
                  <c:pt idx="3">
                    <c:v>B1</c:v>
                  </c:pt>
                  <c:pt idx="4">
                    <c:v>B1</c:v>
                  </c:pt>
                  <c:pt idx="5">
                    <c:v>B1*</c:v>
                  </c:pt>
                  <c:pt idx="6">
                    <c:v>B2</c:v>
                  </c:pt>
                  <c:pt idx="7">
                    <c:v>B2</c:v>
                  </c:pt>
                  <c:pt idx="8">
                    <c:v>B3</c:v>
                  </c:pt>
                  <c:pt idx="9">
                    <c:v>B3*</c:v>
                  </c:pt>
                  <c:pt idx="10">
                    <c:v>B3*</c:v>
                  </c:pt>
                  <c:pt idx="11">
                    <c:v>Caa1</c:v>
                  </c:pt>
                </c15:dlblRangeCache>
              </c15:datalabelsRange>
            </c:ext>
            <c:ext xmlns:c16="http://schemas.microsoft.com/office/drawing/2014/chart" uri="{C3380CC4-5D6E-409C-BE32-E72D297353CC}">
              <c16:uniqueId val="{0000000C-4936-4CE3-9B87-546814C0EE22}"/>
            </c:ext>
          </c:extLst>
        </c:ser>
        <c:dLbls>
          <c:showLegendKey val="0"/>
          <c:showVal val="0"/>
          <c:showCatName val="0"/>
          <c:showSerName val="0"/>
          <c:showPercent val="0"/>
          <c:showBubbleSize val="0"/>
        </c:dLbls>
        <c:gapWidth val="150"/>
        <c:overlap val="-25"/>
        <c:axId val="332128880"/>
        <c:axId val="332129272"/>
      </c:barChart>
      <c:catAx>
        <c:axId val="332128880"/>
        <c:scaling>
          <c:orientation val="minMax"/>
        </c:scaling>
        <c:delete val="0"/>
        <c:axPos val="b"/>
        <c:numFmt formatCode="General" sourceLinked="1"/>
        <c:majorTickMark val="none"/>
        <c:minorTickMark val="none"/>
        <c:tickLblPos val="low"/>
        <c:spPr>
          <a:ln w="3175">
            <a:solidFill>
              <a:srgbClr val="464B50"/>
            </a:solidFill>
            <a:prstDash val="solid"/>
          </a:ln>
          <a:effectLst/>
        </c:spPr>
        <c:crossAx val="332129272"/>
        <c:crosses val="autoZero"/>
        <c:auto val="1"/>
        <c:lblAlgn val="ctr"/>
        <c:lblOffset val="100"/>
        <c:noMultiLvlLbl val="0"/>
      </c:catAx>
      <c:valAx>
        <c:axId val="332129272"/>
        <c:scaling>
          <c:orientation val="minMax"/>
        </c:scaling>
        <c:delete val="1"/>
        <c:axPos val="l"/>
        <c:majorGridlines>
          <c:spPr>
            <a:ln w="3175">
              <a:solidFill>
                <a:srgbClr val="D9D9D9"/>
              </a:solidFill>
              <a:prstDash val="solid"/>
            </a:ln>
          </c:spPr>
        </c:majorGridlines>
        <c:numFmt formatCode="General" sourceLinked="1"/>
        <c:majorTickMark val="none"/>
        <c:minorTickMark val="none"/>
        <c:tickLblPos val="nextTo"/>
        <c:crossAx val="332128880"/>
        <c:crosses val="autoZero"/>
        <c:crossBetween val="between"/>
      </c:valAx>
      <c:spPr>
        <a:solidFill>
          <a:srgbClr val="FFFFFF"/>
        </a:solidFill>
        <a:ln w="25400">
          <a:noFill/>
        </a:ln>
      </c:spPr>
    </c:plotArea>
    <c:plotVisOnly val="1"/>
    <c:dispBlanksAs val="gap"/>
    <c:showDLblsOverMax val="0"/>
  </c:chart>
  <c:spPr>
    <a:solidFill>
      <a:srgbClr val="FFFFFF"/>
    </a:solidFill>
    <a:ln w="6350">
      <a:noFill/>
    </a:ln>
    <a:effectLst/>
  </c:spPr>
  <c:txPr>
    <a:bodyPr/>
    <a:lstStyle/>
    <a:p>
      <a:pPr>
        <a:defRPr sz="1000" b="0" i="0" u="none" strike="noStrike" baseline="0">
          <a:solidFill>
            <a:srgbClr val="000000"/>
          </a:solidFill>
          <a:latin typeface="Bliss Pro Light"/>
          <a:ea typeface="Bliss Pro Light"/>
          <a:cs typeface="Bliss Pro Light"/>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r>
              <a:rPr lang="en-US" sz="1000" baseline="0">
                <a:solidFill>
                  <a:srgbClr val="000000"/>
                </a:solidFill>
                <a:latin typeface="Bliss Pro Light" panose="02010006030000020004" pitchFamily="50" charset="0"/>
              </a:rPr>
              <a:t>Pretax Preprovision profits / Average Managed Assets</a:t>
            </a:r>
          </a:p>
        </c:rich>
      </c:tx>
      <c:overlay val="0"/>
      <c:spPr>
        <a:noFill/>
        <a:ln>
          <a:noFill/>
        </a:ln>
        <a:effectLst/>
      </c:spPr>
      <c:txPr>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endParaRPr lang="en-US"/>
        </a:p>
      </c:txPr>
    </c:title>
    <c:autoTitleDeleted val="0"/>
    <c:plotArea>
      <c:layout/>
      <c:barChart>
        <c:barDir val="col"/>
        <c:grouping val="stacked"/>
        <c:varyColors val="0"/>
        <c:ser>
          <c:idx val="0"/>
          <c:order val="0"/>
          <c:tx>
            <c:strRef>
              <c:f>GraphsData!$I$2</c:f>
              <c:strCache>
                <c:ptCount val="1"/>
                <c:pt idx="0">
                  <c:v>2013</c:v>
                </c:pt>
              </c:strCache>
            </c:strRef>
          </c:tx>
          <c:spPr>
            <a:solidFill>
              <a:srgbClr val="00B58C"/>
            </a:solid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GraphsData!$I$3:$I$52</c:f>
              <c:numCache>
                <c:formatCode>General</c:formatCode>
                <c:ptCount val="50"/>
                <c:pt idx="0" formatCode="#,##0.00%;\(#,##0.00%\)">
                  <c:v>2.9144949999999999E-2</c:v>
                </c:pt>
                <c:pt idx="5" formatCode="#,##0.00%;\(#,##0.00%\)">
                  <c:v>9.5983529999999997E-2</c:v>
                </c:pt>
                <c:pt idx="10" formatCode="#,##0.00%;\(#,##0.00%\)">
                  <c:v>5.252573E-2</c:v>
                </c:pt>
                <c:pt idx="15" formatCode="#,##0.00%;\(#,##0.00%\)">
                  <c:v>6.1358099999999999E-2</c:v>
                </c:pt>
                <c:pt idx="20" formatCode="#,##0.00%;\(#,##0.00%\)">
                  <c:v>1.4812550000000001E-2</c:v>
                </c:pt>
                <c:pt idx="25" formatCode="#,##0.00%;\(#,##0.00%\)">
                  <c:v>0.05</c:v>
                </c:pt>
                <c:pt idx="30" formatCode="#,##0.00%;\(#,##0.00%\)">
                  <c:v>0.05</c:v>
                </c:pt>
                <c:pt idx="35" formatCode="#,##0.00%;\(#,##0.00%\)">
                  <c:v>0.01</c:v>
                </c:pt>
                <c:pt idx="40" formatCode="#,##0.00%;\(#,##0.00%\)">
                  <c:v>0.05</c:v>
                </c:pt>
                <c:pt idx="45" formatCode="#,##0.00%;\(#,##0.00%\)">
                  <c:v>2.723457E-2</c:v>
                </c:pt>
              </c:numCache>
            </c:numRef>
          </c:val>
          <c:extLst>
            <c:ext xmlns:c16="http://schemas.microsoft.com/office/drawing/2014/chart" uri="{C3380CC4-5D6E-409C-BE32-E72D297353CC}">
              <c16:uniqueId val="{00000000-E511-4875-82C8-AB8DA38580F2}"/>
            </c:ext>
          </c:extLst>
        </c:ser>
        <c:ser>
          <c:idx val="1"/>
          <c:order val="1"/>
          <c:tx>
            <c:strRef>
              <c:f>GraphsData!$J$2</c:f>
              <c:strCache>
                <c:ptCount val="1"/>
                <c:pt idx="0">
                  <c:v>2014</c:v>
                </c:pt>
              </c:strCache>
            </c:strRef>
          </c:tx>
          <c:spPr>
            <a:solidFill>
              <a:srgbClr val="A0C8EA"/>
            </a:solid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GraphsData!$J$3:$J$52</c:f>
              <c:numCache>
                <c:formatCode>#,##0.00%;\(#,##0.00%\)</c:formatCode>
                <c:ptCount val="50"/>
                <c:pt idx="1">
                  <c:v>2.411928E-2</c:v>
                </c:pt>
                <c:pt idx="6">
                  <c:v>6.6223400000000002E-2</c:v>
                </c:pt>
                <c:pt idx="11">
                  <c:v>-5.3409409999999997E-2</c:v>
                </c:pt>
                <c:pt idx="16">
                  <c:v>3.916671E-2</c:v>
                </c:pt>
                <c:pt idx="21">
                  <c:v>-3.9577469999999997E-2</c:v>
                </c:pt>
                <c:pt idx="26">
                  <c:v>0.05</c:v>
                </c:pt>
                <c:pt idx="31">
                  <c:v>5.0000000000000001E-3</c:v>
                </c:pt>
                <c:pt idx="36">
                  <c:v>5.0000000000000001E-3</c:v>
                </c:pt>
                <c:pt idx="41">
                  <c:v>0.01</c:v>
                </c:pt>
                <c:pt idx="46">
                  <c:v>-6.5713000000000004E-3</c:v>
                </c:pt>
              </c:numCache>
            </c:numRef>
          </c:val>
          <c:extLst>
            <c:ext xmlns:c16="http://schemas.microsoft.com/office/drawing/2014/chart" uri="{C3380CC4-5D6E-409C-BE32-E72D297353CC}">
              <c16:uniqueId val="{00000001-E511-4875-82C8-AB8DA38580F2}"/>
            </c:ext>
          </c:extLst>
        </c:ser>
        <c:ser>
          <c:idx val="2"/>
          <c:order val="2"/>
          <c:tx>
            <c:strRef>
              <c:f>GraphsData!$K$2</c:f>
              <c:strCache>
                <c:ptCount val="1"/>
                <c:pt idx="0">
                  <c:v>2015</c:v>
                </c:pt>
              </c:strCache>
            </c:strRef>
          </c:tx>
          <c:spPr>
            <a:solidFill>
              <a:srgbClr val="1E50AA"/>
            </a:solid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GraphsData!$K$3:$K$52</c:f>
              <c:numCache>
                <c:formatCode>General</c:formatCode>
                <c:ptCount val="50"/>
                <c:pt idx="2" formatCode="#,##0.00%;\(#,##0.00%\)">
                  <c:v>3.5997400000000001E-3</c:v>
                </c:pt>
                <c:pt idx="7" formatCode="#,##0.00%;\(#,##0.00%\)">
                  <c:v>2.392348E-2</c:v>
                </c:pt>
                <c:pt idx="12" formatCode="#,##0.00%;\(#,##0.00%\)">
                  <c:v>-1.6082389999999998E-2</c:v>
                </c:pt>
                <c:pt idx="17" formatCode="#,##0.00%;\(#,##0.00%\)">
                  <c:v>1.275686E-2</c:v>
                </c:pt>
                <c:pt idx="22" formatCode="#,##0.00%;\(#,##0.00%\)">
                  <c:v>-5.0699340000000002E-2</c:v>
                </c:pt>
                <c:pt idx="27" formatCode="#,##0.00%;\(#,##0.00%\)">
                  <c:v>0.05</c:v>
                </c:pt>
                <c:pt idx="32" formatCode="#,##0.00%;\(#,##0.00%\)">
                  <c:v>5.0000000000000001E-3</c:v>
                </c:pt>
                <c:pt idx="37" formatCode="#,##0.00%;\(#,##0.00%\)">
                  <c:v>5.0000000000000001E-3</c:v>
                </c:pt>
                <c:pt idx="42" formatCode="#,##0.00%;\(#,##0.00%\)">
                  <c:v>5.0000000000000001E-3</c:v>
                </c:pt>
                <c:pt idx="47" formatCode="#,##0.00%;\(#,##0.00%\)">
                  <c:v>-2.12017E-2</c:v>
                </c:pt>
              </c:numCache>
            </c:numRef>
          </c:val>
          <c:extLst>
            <c:ext xmlns:c16="http://schemas.microsoft.com/office/drawing/2014/chart" uri="{C3380CC4-5D6E-409C-BE32-E72D297353CC}">
              <c16:uniqueId val="{00000002-E511-4875-82C8-AB8DA38580F2}"/>
            </c:ext>
          </c:extLst>
        </c:ser>
        <c:ser>
          <c:idx val="3"/>
          <c:order val="3"/>
          <c:tx>
            <c:strRef>
              <c:f>GraphsData!$L$2</c:f>
              <c:strCache>
                <c:ptCount val="1"/>
                <c:pt idx="0">
                  <c:v>Q1 2016</c:v>
                </c:pt>
              </c:strCache>
            </c:strRef>
          </c:tx>
          <c:spPr>
            <a:solidFill>
              <a:srgbClr val="F58C3C"/>
            </a:solid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GraphsData!$L$3:$L$52</c:f>
              <c:numCache>
                <c:formatCode>General</c:formatCode>
                <c:ptCount val="50"/>
                <c:pt idx="3" formatCode="#,##0.00%;\(#,##0.00%\)">
                  <c:v>-5.1622130000000002E-2</c:v>
                </c:pt>
                <c:pt idx="8" formatCode="#,##0.00%;\(#,##0.00%\)">
                  <c:v>2.7458989999999999E-2</c:v>
                </c:pt>
                <c:pt idx="13" formatCode="#,##0.00%;\(#,##0.00%\)">
                  <c:v>-5.463378E-2</c:v>
                </c:pt>
                <c:pt idx="18" formatCode="#,##0.00%;\(#,##0.00%\)">
                  <c:v>7.5855799999999998E-3</c:v>
                </c:pt>
                <c:pt idx="23" formatCode="#,##0.00%;\(#,##0.00%\)">
                  <c:v>-5.3973229999999997E-2</c:v>
                </c:pt>
                <c:pt idx="33" formatCode="#,##0.00%;\(#,##0.00%\)">
                  <c:v>0.05</c:v>
                </c:pt>
                <c:pt idx="43" formatCode="#,##0.00%;\(#,##0.00%\)">
                  <c:v>5.0000000000000001E-3</c:v>
                </c:pt>
                <c:pt idx="48" formatCode="#,##0.00%;\(#,##0.00%\)">
                  <c:v>-6.0232210000000001E-2</c:v>
                </c:pt>
              </c:numCache>
            </c:numRef>
          </c:val>
          <c:extLst>
            <c:ext xmlns:c16="http://schemas.microsoft.com/office/drawing/2014/chart" uri="{C3380CC4-5D6E-409C-BE32-E72D297353CC}">
              <c16:uniqueId val="{00000003-E511-4875-82C8-AB8DA38580F2}"/>
            </c:ext>
          </c:extLst>
        </c:ser>
        <c:ser>
          <c:idx val="4"/>
          <c:order val="4"/>
          <c:tx>
            <c:strRef>
              <c:f>GraphsData!$M$2</c:f>
              <c:strCache>
                <c:ptCount val="1"/>
                <c:pt idx="0">
                  <c:v>2013 Ext</c:v>
                </c:pt>
              </c:strCache>
            </c:strRef>
          </c:tx>
          <c:spPr>
            <a:pattFill prst="wdUpDiag">
              <a:fgClr>
                <a:srgbClr val="00B58C"/>
              </a:fgClr>
              <a:bgClr>
                <a:srgbClr val="FFFFFF"/>
              </a:bgClr>
            </a:patt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GraphsData!$M$3:$M$52</c:f>
              <c:numCache>
                <c:formatCode>General</c:formatCode>
                <c:ptCount val="50"/>
                <c:pt idx="25">
                  <c:v>0.05</c:v>
                </c:pt>
                <c:pt idx="30">
                  <c:v>0.05</c:v>
                </c:pt>
                <c:pt idx="35">
                  <c:v>1.5000000000000001E-2</c:v>
                </c:pt>
                <c:pt idx="40">
                  <c:v>0.05</c:v>
                </c:pt>
              </c:numCache>
            </c:numRef>
          </c:val>
          <c:extLst>
            <c:ext xmlns:c16="http://schemas.microsoft.com/office/drawing/2014/chart" uri="{C3380CC4-5D6E-409C-BE32-E72D297353CC}">
              <c16:uniqueId val="{00000004-E511-4875-82C8-AB8DA38580F2}"/>
            </c:ext>
          </c:extLst>
        </c:ser>
        <c:ser>
          <c:idx val="5"/>
          <c:order val="5"/>
          <c:tx>
            <c:strRef>
              <c:f>GraphsData!$N$2</c:f>
              <c:strCache>
                <c:ptCount val="1"/>
                <c:pt idx="0">
                  <c:v>2014 Ext</c:v>
                </c:pt>
              </c:strCache>
            </c:strRef>
          </c:tx>
          <c:spPr>
            <a:pattFill prst="wdUpDiag">
              <a:fgClr>
                <a:srgbClr val="A0C8EA"/>
              </a:fgClr>
              <a:bgClr>
                <a:srgbClr val="FFFFFF"/>
              </a:bgClr>
            </a:patt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GraphsData!$N$3:$N$52</c:f>
              <c:numCache>
                <c:formatCode>General</c:formatCode>
                <c:ptCount val="50"/>
                <c:pt idx="26">
                  <c:v>0.05</c:v>
                </c:pt>
                <c:pt idx="31">
                  <c:v>-0.14999000000000001</c:v>
                </c:pt>
                <c:pt idx="36">
                  <c:v>-0.14999000000000001</c:v>
                </c:pt>
                <c:pt idx="41">
                  <c:v>1.5000000000000001E-2</c:v>
                </c:pt>
              </c:numCache>
            </c:numRef>
          </c:val>
          <c:extLst>
            <c:ext xmlns:c16="http://schemas.microsoft.com/office/drawing/2014/chart" uri="{C3380CC4-5D6E-409C-BE32-E72D297353CC}">
              <c16:uniqueId val="{00000005-E511-4875-82C8-AB8DA38580F2}"/>
            </c:ext>
          </c:extLst>
        </c:ser>
        <c:ser>
          <c:idx val="6"/>
          <c:order val="6"/>
          <c:tx>
            <c:strRef>
              <c:f>GraphsData!$O$2</c:f>
              <c:strCache>
                <c:ptCount val="1"/>
                <c:pt idx="0">
                  <c:v>2015 Ext</c:v>
                </c:pt>
              </c:strCache>
            </c:strRef>
          </c:tx>
          <c:spPr>
            <a:pattFill prst="wdUpDiag">
              <a:fgClr>
                <a:srgbClr val="1E50AA"/>
              </a:fgClr>
              <a:bgClr>
                <a:srgbClr val="FFFFFF"/>
              </a:bgClr>
            </a:patt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GraphsData!$O$3:$O$52</c:f>
              <c:numCache>
                <c:formatCode>General</c:formatCode>
                <c:ptCount val="50"/>
                <c:pt idx="27">
                  <c:v>0.05</c:v>
                </c:pt>
                <c:pt idx="32">
                  <c:v>-0.14999000000000001</c:v>
                </c:pt>
                <c:pt idx="37">
                  <c:v>-0.14999000000000001</c:v>
                </c:pt>
                <c:pt idx="42">
                  <c:v>-0.14999000000000001</c:v>
                </c:pt>
              </c:numCache>
            </c:numRef>
          </c:val>
          <c:extLst>
            <c:ext xmlns:c16="http://schemas.microsoft.com/office/drawing/2014/chart" uri="{C3380CC4-5D6E-409C-BE32-E72D297353CC}">
              <c16:uniqueId val="{00000006-E511-4875-82C8-AB8DA38580F2}"/>
            </c:ext>
          </c:extLst>
        </c:ser>
        <c:ser>
          <c:idx val="7"/>
          <c:order val="7"/>
          <c:tx>
            <c:strRef>
              <c:f>GraphsData!$P$2</c:f>
              <c:strCache>
                <c:ptCount val="1"/>
                <c:pt idx="0">
                  <c:v>Q1 2016 Ext</c:v>
                </c:pt>
              </c:strCache>
            </c:strRef>
          </c:tx>
          <c:spPr>
            <a:pattFill prst="wdUpDiag">
              <a:fgClr>
                <a:srgbClr val="F58C3C"/>
              </a:fgClr>
              <a:bgClr>
                <a:srgbClr val="FFFFFF"/>
              </a:bgClr>
            </a:pattFill>
            <a:ln>
              <a:noFill/>
            </a:ln>
            <a:effectLst/>
          </c:spPr>
          <c:invertIfNegative val="0"/>
          <c:cat>
            <c:multiLvlStrRef>
              <c:f>GraphsData!$G$3:$H$52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GraphsData!$P$3:$P$52</c:f>
              <c:numCache>
                <c:formatCode>General</c:formatCode>
                <c:ptCount val="50"/>
                <c:pt idx="33">
                  <c:v>0.05</c:v>
                </c:pt>
                <c:pt idx="43">
                  <c:v>-0.14999000000000001</c:v>
                </c:pt>
              </c:numCache>
            </c:numRef>
          </c:val>
          <c:extLst>
            <c:ext xmlns:c16="http://schemas.microsoft.com/office/drawing/2014/chart" uri="{C3380CC4-5D6E-409C-BE32-E72D297353CC}">
              <c16:uniqueId val="{00000007-E511-4875-82C8-AB8DA38580F2}"/>
            </c:ext>
          </c:extLst>
        </c:ser>
        <c:dLbls>
          <c:showLegendKey val="0"/>
          <c:showVal val="0"/>
          <c:showCatName val="0"/>
          <c:showSerName val="0"/>
          <c:showPercent val="0"/>
          <c:showBubbleSize val="0"/>
        </c:dLbls>
        <c:gapWidth val="150"/>
        <c:overlap val="100"/>
        <c:axId val="332130448"/>
        <c:axId val="332130840"/>
      </c:barChart>
      <c:catAx>
        <c:axId val="332130448"/>
        <c:scaling>
          <c:orientation val="minMax"/>
        </c:scaling>
        <c:delete val="0"/>
        <c:axPos val="b"/>
        <c:numFmt formatCode="General" sourceLinked="1"/>
        <c:majorTickMark val="none"/>
        <c:minorTickMark val="none"/>
        <c:tickLblPos val="nextTo"/>
        <c:spPr>
          <a:noFill/>
          <a:ln w="3175" cap="flat" cmpd="sng" algn="ctr">
            <a:solidFill>
              <a:srgbClr val="464B50"/>
            </a:solidFill>
            <a:prstDash val="solid"/>
            <a:round/>
            <a:headEnd type="none" w="med" len="med"/>
            <a:tailEnd type="none" w="med" len="med"/>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130840"/>
        <c:crosses val="autoZero"/>
        <c:auto val="1"/>
        <c:lblAlgn val="ctr"/>
        <c:lblOffset val="100"/>
        <c:noMultiLvlLbl val="0"/>
      </c:catAx>
      <c:valAx>
        <c:axId val="332130840"/>
        <c:scaling>
          <c:orientation val="minMax"/>
          <c:max val="0.1"/>
          <c:min val="-4.0000000000000008E-2"/>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130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r>
              <a:rPr lang="en-US" sz="1000" baseline="0">
                <a:solidFill>
                  <a:srgbClr val="000000"/>
                </a:solidFill>
                <a:latin typeface="Bliss Pro Light" panose="02010006030000020004" pitchFamily="50" charset="0"/>
              </a:rPr>
              <a:t>(Pretax Preprovision Profits - MSR Impairments) / Average Managed Assets</a:t>
            </a:r>
          </a:p>
        </c:rich>
      </c:tx>
      <c:overlay val="0"/>
      <c:spPr>
        <a:noFill/>
        <a:ln>
          <a:noFill/>
        </a:ln>
        <a:effectLst/>
      </c:spPr>
      <c:txPr>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endParaRPr lang="en-US"/>
        </a:p>
      </c:txPr>
    </c:title>
    <c:autoTitleDeleted val="0"/>
    <c:plotArea>
      <c:layout>
        <c:manualLayout>
          <c:layoutTarget val="inner"/>
          <c:xMode val="edge"/>
          <c:yMode val="edge"/>
          <c:x val="3.4190934466525019E-2"/>
          <c:y val="1.1297453587796994E-2"/>
          <c:w val="0.94464504436945385"/>
          <c:h val="0.95059535615034096"/>
        </c:manualLayout>
      </c:layout>
      <c:barChart>
        <c:barDir val="col"/>
        <c:grouping val="stacked"/>
        <c:varyColors val="0"/>
        <c:ser>
          <c:idx val="0"/>
          <c:order val="0"/>
          <c:tx>
            <c:strRef>
              <c:f>GraphsData1!$I$2</c:f>
              <c:strCache>
                <c:ptCount val="1"/>
                <c:pt idx="0">
                  <c:v>2013</c:v>
                </c:pt>
              </c:strCache>
            </c:strRef>
          </c:tx>
          <c:spPr>
            <a:solidFill>
              <a:srgbClr val="00B58C"/>
            </a:solid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GraphsData1!$I$3:$I$32</c:f>
              <c:numCache>
                <c:formatCode>General</c:formatCode>
                <c:ptCount val="30"/>
                <c:pt idx="0" formatCode="#,##0.00%;\(#,##0.00%\)">
                  <c:v>9.9536965373391711E-3</c:v>
                </c:pt>
                <c:pt idx="5">
                  <c:v>9.7784634786146948E-2</c:v>
                </c:pt>
                <c:pt idx="10">
                  <c:v>4.723290983643632E-2</c:v>
                </c:pt>
                <c:pt idx="15">
                  <c:v>6.0975606269855584E-2</c:v>
                </c:pt>
                <c:pt idx="20">
                  <c:v>-1.3013878931566889E-2</c:v>
                </c:pt>
                <c:pt idx="25">
                  <c:v>1.7942896766139058E-2</c:v>
                </c:pt>
              </c:numCache>
            </c:numRef>
          </c:val>
          <c:extLst>
            <c:ext xmlns:c16="http://schemas.microsoft.com/office/drawing/2014/chart" uri="{C3380CC4-5D6E-409C-BE32-E72D297353CC}">
              <c16:uniqueId val="{00000000-6C7B-489E-BD30-E3A6667FF849}"/>
            </c:ext>
          </c:extLst>
        </c:ser>
        <c:ser>
          <c:idx val="1"/>
          <c:order val="1"/>
          <c:tx>
            <c:strRef>
              <c:f>GraphsData1!$J$2</c:f>
              <c:strCache>
                <c:ptCount val="1"/>
                <c:pt idx="0">
                  <c:v>2014</c:v>
                </c:pt>
              </c:strCache>
            </c:strRef>
          </c:tx>
          <c:spPr>
            <a:solidFill>
              <a:srgbClr val="A0C8EA"/>
            </a:solid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GraphsData1!$J$3:$J$32</c:f>
              <c:numCache>
                <c:formatCode>#,##0.00%;\(#,##0.00%\)</c:formatCode>
                <c:ptCount val="30"/>
                <c:pt idx="1">
                  <c:v>1.787609158014487E-2</c:v>
                </c:pt>
                <c:pt idx="6" formatCode="General">
                  <c:v>6.0614839830378894E-2</c:v>
                </c:pt>
                <c:pt idx="11" formatCode="General">
                  <c:v>1.198701549069354E-2</c:v>
                </c:pt>
                <c:pt idx="16" formatCode="General">
                  <c:v>4.1666684853561307E-2</c:v>
                </c:pt>
                <c:pt idx="21" formatCode="General">
                  <c:v>-2.8010814125254326E-2</c:v>
                </c:pt>
                <c:pt idx="26" formatCode="General">
                  <c:v>7.4005601891919039E-3</c:v>
                </c:pt>
              </c:numCache>
            </c:numRef>
          </c:val>
          <c:extLst>
            <c:ext xmlns:c16="http://schemas.microsoft.com/office/drawing/2014/chart" uri="{C3380CC4-5D6E-409C-BE32-E72D297353CC}">
              <c16:uniqueId val="{00000001-6C7B-489E-BD30-E3A6667FF849}"/>
            </c:ext>
          </c:extLst>
        </c:ser>
        <c:ser>
          <c:idx val="2"/>
          <c:order val="2"/>
          <c:tx>
            <c:strRef>
              <c:f>GraphsData1!$K$2</c:f>
              <c:strCache>
                <c:ptCount val="1"/>
                <c:pt idx="0">
                  <c:v>2015</c:v>
                </c:pt>
              </c:strCache>
            </c:strRef>
          </c:tx>
          <c:spPr>
            <a:solidFill>
              <a:srgbClr val="1E50AA"/>
            </a:solid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GraphsData1!$K$3:$K$32</c:f>
              <c:numCache>
                <c:formatCode>General</c:formatCode>
                <c:ptCount val="30"/>
                <c:pt idx="2" formatCode="#,##0.00%;\(#,##0.00%\)">
                  <c:v>1.0494442182211822E-2</c:v>
                </c:pt>
                <c:pt idx="7">
                  <c:v>2.1208218020434964E-2</c:v>
                </c:pt>
                <c:pt idx="12">
                  <c:v>-2.557187417319225E-2</c:v>
                </c:pt>
                <c:pt idx="17">
                  <c:v>1.2702568570324445E-2</c:v>
                </c:pt>
                <c:pt idx="22">
                  <c:v>-5.331761733089152E-2</c:v>
                </c:pt>
                <c:pt idx="27">
                  <c:v>-2.320660765395268E-3</c:v>
                </c:pt>
              </c:numCache>
            </c:numRef>
          </c:val>
          <c:extLst>
            <c:ext xmlns:c16="http://schemas.microsoft.com/office/drawing/2014/chart" uri="{C3380CC4-5D6E-409C-BE32-E72D297353CC}">
              <c16:uniqueId val="{00000002-6C7B-489E-BD30-E3A6667FF849}"/>
            </c:ext>
          </c:extLst>
        </c:ser>
        <c:ser>
          <c:idx val="3"/>
          <c:order val="3"/>
          <c:tx>
            <c:strRef>
              <c:f>GraphsData1!$L$2</c:f>
              <c:strCache>
                <c:ptCount val="1"/>
                <c:pt idx="0">
                  <c:v>Q1 2016</c:v>
                </c:pt>
              </c:strCache>
            </c:strRef>
          </c:tx>
          <c:spPr>
            <a:solidFill>
              <a:srgbClr val="F58C3C"/>
            </a:solid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GraphsData1!$L$3:$L$32</c:f>
              <c:numCache>
                <c:formatCode>General</c:formatCode>
                <c:ptCount val="30"/>
                <c:pt idx="3" formatCode="#,##0.00%;\(#,##0.00%\)">
                  <c:v>2.2413273311446308E-3</c:v>
                </c:pt>
                <c:pt idx="8">
                  <c:v>2.5580369777666988E-2</c:v>
                </c:pt>
                <c:pt idx="13">
                  <c:v>-3.5825313413648779E-2</c:v>
                </c:pt>
                <c:pt idx="18">
                  <c:v>1.3734266397100669E-2</c:v>
                </c:pt>
                <c:pt idx="23">
                  <c:v>-4.2958283651343965E-2</c:v>
                </c:pt>
                <c:pt idx="28">
                  <c:v>-5.9236366426878156E-2</c:v>
                </c:pt>
              </c:numCache>
            </c:numRef>
          </c:val>
          <c:extLst>
            <c:ext xmlns:c16="http://schemas.microsoft.com/office/drawing/2014/chart" uri="{C3380CC4-5D6E-409C-BE32-E72D297353CC}">
              <c16:uniqueId val="{00000003-6C7B-489E-BD30-E3A6667FF849}"/>
            </c:ext>
          </c:extLst>
        </c:ser>
        <c:ser>
          <c:idx val="4"/>
          <c:order val="4"/>
          <c:tx>
            <c:strRef>
              <c:f>GraphsData1!$M$2</c:f>
              <c:strCache>
                <c:ptCount val="1"/>
                <c:pt idx="0">
                  <c:v>2013 Ext</c:v>
                </c:pt>
              </c:strCache>
            </c:strRef>
          </c:tx>
          <c:spPr>
            <a:pattFill prst="wdUpDiag">
              <a:fgClr>
                <a:srgbClr val="00B58C"/>
              </a:fgClr>
              <a:bgClr>
                <a:srgbClr val="FFFFFF"/>
              </a:bgClr>
            </a:patt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GraphsData1!$M$3:$M$32</c:f>
              <c:numCache>
                <c:formatCode>General</c:formatCode>
                <c:ptCount val="30"/>
              </c:numCache>
            </c:numRef>
          </c:val>
          <c:extLst>
            <c:ext xmlns:c16="http://schemas.microsoft.com/office/drawing/2014/chart" uri="{C3380CC4-5D6E-409C-BE32-E72D297353CC}">
              <c16:uniqueId val="{00000004-6C7B-489E-BD30-E3A6667FF849}"/>
            </c:ext>
          </c:extLst>
        </c:ser>
        <c:ser>
          <c:idx val="5"/>
          <c:order val="5"/>
          <c:tx>
            <c:strRef>
              <c:f>GraphsData1!$N$2</c:f>
              <c:strCache>
                <c:ptCount val="1"/>
                <c:pt idx="0">
                  <c:v>2014 Ext</c:v>
                </c:pt>
              </c:strCache>
            </c:strRef>
          </c:tx>
          <c:spPr>
            <a:pattFill prst="wdUpDiag">
              <a:fgClr>
                <a:srgbClr val="A0C8EA"/>
              </a:fgClr>
              <a:bgClr>
                <a:srgbClr val="FFFFFF"/>
              </a:bgClr>
            </a:patt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GraphsData1!$N$3:$N$32</c:f>
              <c:numCache>
                <c:formatCode>General</c:formatCode>
                <c:ptCount val="30"/>
              </c:numCache>
            </c:numRef>
          </c:val>
          <c:extLst>
            <c:ext xmlns:c16="http://schemas.microsoft.com/office/drawing/2014/chart" uri="{C3380CC4-5D6E-409C-BE32-E72D297353CC}">
              <c16:uniqueId val="{00000005-6C7B-489E-BD30-E3A6667FF849}"/>
            </c:ext>
          </c:extLst>
        </c:ser>
        <c:ser>
          <c:idx val="6"/>
          <c:order val="6"/>
          <c:tx>
            <c:strRef>
              <c:f>GraphsData1!$O$2</c:f>
              <c:strCache>
                <c:ptCount val="1"/>
                <c:pt idx="0">
                  <c:v>2015 Ext</c:v>
                </c:pt>
              </c:strCache>
            </c:strRef>
          </c:tx>
          <c:spPr>
            <a:pattFill prst="wdUpDiag">
              <a:fgClr>
                <a:srgbClr val="1E50AA"/>
              </a:fgClr>
              <a:bgClr>
                <a:srgbClr val="FFFFFF"/>
              </a:bgClr>
            </a:patt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GraphsData1!$O$3:$O$32</c:f>
              <c:numCache>
                <c:formatCode>General</c:formatCode>
                <c:ptCount val="30"/>
              </c:numCache>
            </c:numRef>
          </c:val>
          <c:extLst>
            <c:ext xmlns:c16="http://schemas.microsoft.com/office/drawing/2014/chart" uri="{C3380CC4-5D6E-409C-BE32-E72D297353CC}">
              <c16:uniqueId val="{00000006-6C7B-489E-BD30-E3A6667FF849}"/>
            </c:ext>
          </c:extLst>
        </c:ser>
        <c:ser>
          <c:idx val="7"/>
          <c:order val="7"/>
          <c:tx>
            <c:strRef>
              <c:f>GraphsData1!$P$2</c:f>
              <c:strCache>
                <c:ptCount val="1"/>
                <c:pt idx="0">
                  <c:v>Q1 2016 Ext</c:v>
                </c:pt>
              </c:strCache>
            </c:strRef>
          </c:tx>
          <c:spPr>
            <a:pattFill prst="wdUpDiag">
              <a:fgClr>
                <a:srgbClr val="F58C3C"/>
              </a:fgClr>
              <a:bgClr>
                <a:srgbClr val="FFFFFF"/>
              </a:bgClr>
            </a:pattFill>
            <a:ln>
              <a:noFill/>
            </a:ln>
            <a:effectLst/>
          </c:spPr>
          <c:invertIfNegative val="0"/>
          <c:cat>
            <c:multiLvlStrRef>
              <c:f>GraphsData1!$G$3:$H$32</c:f>
              <c:multiLvlStrCache>
                <c:ptCount val="2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lvl>
                <c:lvl>
                  <c:pt idx="0">
                    <c:v>Nationstar</c:v>
                  </c:pt>
                  <c:pt idx="5">
                    <c:v>New Resi</c:v>
                  </c:pt>
                  <c:pt idx="10">
                    <c:v>Ocwen</c:v>
                  </c:pt>
                  <c:pt idx="15">
                    <c:v>PMT</c:v>
                  </c:pt>
                  <c:pt idx="20">
                    <c:v>PHH</c:v>
                  </c:pt>
                  <c:pt idx="25">
                    <c:v>Walter</c:v>
                  </c:pt>
                </c:lvl>
              </c:multiLvlStrCache>
            </c:multiLvlStrRef>
          </c:cat>
          <c:val>
            <c:numRef>
              <c:f>GraphsData1!$P$3:$P$32</c:f>
              <c:numCache>
                <c:formatCode>General</c:formatCode>
                <c:ptCount val="30"/>
              </c:numCache>
            </c:numRef>
          </c:val>
          <c:extLst>
            <c:ext xmlns:c16="http://schemas.microsoft.com/office/drawing/2014/chart" uri="{C3380CC4-5D6E-409C-BE32-E72D297353CC}">
              <c16:uniqueId val="{00000007-6C7B-489E-BD30-E3A6667FF849}"/>
            </c:ext>
          </c:extLst>
        </c:ser>
        <c:dLbls>
          <c:showLegendKey val="0"/>
          <c:showVal val="0"/>
          <c:showCatName val="0"/>
          <c:showSerName val="0"/>
          <c:showPercent val="0"/>
          <c:showBubbleSize val="0"/>
        </c:dLbls>
        <c:gapWidth val="150"/>
        <c:overlap val="100"/>
        <c:axId val="332603360"/>
        <c:axId val="332603752"/>
      </c:barChart>
      <c:catAx>
        <c:axId val="332603360"/>
        <c:scaling>
          <c:orientation val="minMax"/>
        </c:scaling>
        <c:delete val="0"/>
        <c:axPos val="b"/>
        <c:numFmt formatCode="General" sourceLinked="1"/>
        <c:majorTickMark val="none"/>
        <c:minorTickMark val="none"/>
        <c:tickLblPos val="nextTo"/>
        <c:spPr>
          <a:noFill/>
          <a:ln w="3175" cap="flat" cmpd="sng" algn="ctr">
            <a:solidFill>
              <a:srgbClr val="464B50"/>
            </a:solidFill>
            <a:prstDash val="solid"/>
            <a:round/>
            <a:headEnd type="none" w="med" len="med"/>
            <a:tailEnd type="none" w="med" len="med"/>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603752"/>
        <c:crosses val="autoZero"/>
        <c:auto val="1"/>
        <c:lblAlgn val="ctr"/>
        <c:lblOffset val="100"/>
        <c:noMultiLvlLbl val="0"/>
      </c:catAx>
      <c:valAx>
        <c:axId val="332603752"/>
        <c:scaling>
          <c:orientation val="minMax"/>
          <c:max val="0.1"/>
          <c:min val="-4.0000000000000008E-2"/>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6033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r>
              <a:rPr lang="en-US" sz="1000" baseline="0">
                <a:solidFill>
                  <a:srgbClr val="000000"/>
                </a:solidFill>
                <a:latin typeface="Bliss Pro Light" panose="02010006030000020004" pitchFamily="50" charset="0"/>
              </a:rPr>
              <a:t>24 Month Coverage - (Cash divided by Debt Maturiting within 2 years</a:t>
            </a:r>
          </a:p>
        </c:rich>
      </c:tx>
      <c:overlay val="0"/>
      <c:spPr>
        <a:noFill/>
        <a:ln>
          <a:noFill/>
        </a:ln>
        <a:effectLst/>
      </c:spPr>
      <c:txPr>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endParaRPr lang="en-US"/>
        </a:p>
      </c:txPr>
    </c:title>
    <c:autoTitleDeleted val="0"/>
    <c:plotArea>
      <c:layout/>
      <c:barChart>
        <c:barDir val="col"/>
        <c:grouping val="stacked"/>
        <c:varyColors val="0"/>
        <c:ser>
          <c:idx val="0"/>
          <c:order val="0"/>
          <c:tx>
            <c:strRef>
              <c:f>GraphsData!$I$2</c:f>
              <c:strCache>
                <c:ptCount val="1"/>
                <c:pt idx="0">
                  <c:v>2013</c:v>
                </c:pt>
              </c:strCache>
            </c:strRef>
          </c:tx>
          <c:spPr>
            <a:solidFill>
              <a:srgbClr val="00B58C"/>
            </a:solid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GraphsData!$I$53:$I$102</c:f>
              <c:numCache>
                <c:formatCode>General</c:formatCode>
                <c:ptCount val="50"/>
                <c:pt idx="0" formatCode="#,##0.0%;\(#,##0.0%\)">
                  <c:v>0.15480037999999999</c:v>
                </c:pt>
                <c:pt idx="5" formatCode="#,##0.0%;\(#,##0.0%\)">
                  <c:v>0.15826937999999999</c:v>
                </c:pt>
                <c:pt idx="10" formatCode="#,##0.0%;\(#,##0.0%\)">
                  <c:v>0.34585429000000001</c:v>
                </c:pt>
                <c:pt idx="15" formatCode="#,##0.0%;\(#,##0.0%\)">
                  <c:v>1.2095659999999999E-2</c:v>
                </c:pt>
                <c:pt idx="20" formatCode="#,##0.0%;\(#,##0.0%\)">
                  <c:v>1.61626694</c:v>
                </c:pt>
                <c:pt idx="25" formatCode="#,##0.0%;\(#,##0.0%\)">
                  <c:v>0</c:v>
                </c:pt>
                <c:pt idx="30" formatCode="#,##0.0%;\(#,##0.0%\)">
                  <c:v>0</c:v>
                </c:pt>
                <c:pt idx="35" formatCode="#,##0.0%;\(#,##0.0%\)">
                  <c:v>0.5</c:v>
                </c:pt>
                <c:pt idx="40" formatCode="#,##0.0%;\(#,##0.0%\)">
                  <c:v>0</c:v>
                </c:pt>
                <c:pt idx="45" formatCode="#,##0.0%;\(#,##0.0%\)">
                  <c:v>0.54340516999999999</c:v>
                </c:pt>
              </c:numCache>
            </c:numRef>
          </c:val>
          <c:extLst>
            <c:ext xmlns:c16="http://schemas.microsoft.com/office/drawing/2014/chart" uri="{C3380CC4-5D6E-409C-BE32-E72D297353CC}">
              <c16:uniqueId val="{00000000-A9D9-499A-9670-30469D24536B}"/>
            </c:ext>
          </c:extLst>
        </c:ser>
        <c:ser>
          <c:idx val="1"/>
          <c:order val="1"/>
          <c:tx>
            <c:strRef>
              <c:f>GraphsData!$J$2</c:f>
              <c:strCache>
                <c:ptCount val="1"/>
                <c:pt idx="0">
                  <c:v>2014</c:v>
                </c:pt>
              </c:strCache>
            </c:strRef>
          </c:tx>
          <c:spPr>
            <a:solidFill>
              <a:srgbClr val="A0C8EA"/>
            </a:solid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GraphsData!$J$53:$J$102</c:f>
              <c:numCache>
                <c:formatCode>#,##0.0%;\(#,##0.0%\)</c:formatCode>
                <c:ptCount val="50"/>
                <c:pt idx="1">
                  <c:v>0.18603502</c:v>
                </c:pt>
                <c:pt idx="6">
                  <c:v>6.7143869999999994E-2</c:v>
                </c:pt>
                <c:pt idx="11">
                  <c:v>0.26758304999999999</c:v>
                </c:pt>
                <c:pt idx="16">
                  <c:v>2.7773030000000001E-2</c:v>
                </c:pt>
                <c:pt idx="21">
                  <c:v>1.57375</c:v>
                </c:pt>
                <c:pt idx="26">
                  <c:v>0</c:v>
                </c:pt>
                <c:pt idx="31">
                  <c:v>0</c:v>
                </c:pt>
                <c:pt idx="36">
                  <c:v>0.5</c:v>
                </c:pt>
                <c:pt idx="41">
                  <c:v>0</c:v>
                </c:pt>
                <c:pt idx="46">
                  <c:v>0.36343413000000002</c:v>
                </c:pt>
              </c:numCache>
            </c:numRef>
          </c:val>
          <c:extLst>
            <c:ext xmlns:c16="http://schemas.microsoft.com/office/drawing/2014/chart" uri="{C3380CC4-5D6E-409C-BE32-E72D297353CC}">
              <c16:uniqueId val="{00000001-A9D9-499A-9670-30469D24536B}"/>
            </c:ext>
          </c:extLst>
        </c:ser>
        <c:ser>
          <c:idx val="2"/>
          <c:order val="2"/>
          <c:tx>
            <c:strRef>
              <c:f>GraphsData!$K$2</c:f>
              <c:strCache>
                <c:ptCount val="1"/>
                <c:pt idx="0">
                  <c:v>2015</c:v>
                </c:pt>
              </c:strCache>
            </c:strRef>
          </c:tx>
          <c:spPr>
            <a:solidFill>
              <a:srgbClr val="1E50AA"/>
            </a:solid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GraphsData!$K$53:$K$102</c:f>
              <c:numCache>
                <c:formatCode>General</c:formatCode>
                <c:ptCount val="50"/>
                <c:pt idx="2" formatCode="#,##0.0%;\(#,##0.0%\)">
                  <c:v>0.32386194000000001</c:v>
                </c:pt>
                <c:pt idx="7" formatCode="#,##0.0%;\(#,##0.0%\)">
                  <c:v>5.8869959999999999E-2</c:v>
                </c:pt>
                <c:pt idx="12" formatCode="#,##0.0%;\(#,##0.0%\)">
                  <c:v>0.62746053999999996</c:v>
                </c:pt>
                <c:pt idx="17" formatCode="#,##0.0%;\(#,##0.0%\)">
                  <c:v>1.726099E-2</c:v>
                </c:pt>
                <c:pt idx="22" formatCode="#,##0.0%;\(#,##0.0%\)">
                  <c:v>1.4335443000000001</c:v>
                </c:pt>
                <c:pt idx="27" formatCode="#,##0.0%;\(#,##0.0%\)">
                  <c:v>0</c:v>
                </c:pt>
                <c:pt idx="32" formatCode="#,##0.0%;\(#,##0.0%\)">
                  <c:v>0</c:v>
                </c:pt>
                <c:pt idx="37" formatCode="#,##0.0%;\(#,##0.0%\)">
                  <c:v>0</c:v>
                </c:pt>
                <c:pt idx="42" formatCode="#,##0.0%;\(#,##0.0%\)">
                  <c:v>0</c:v>
                </c:pt>
                <c:pt idx="47" formatCode="#,##0.0%;\(#,##0.0%\)">
                  <c:v>0.24435313</c:v>
                </c:pt>
              </c:numCache>
            </c:numRef>
          </c:val>
          <c:extLst>
            <c:ext xmlns:c16="http://schemas.microsoft.com/office/drawing/2014/chart" uri="{C3380CC4-5D6E-409C-BE32-E72D297353CC}">
              <c16:uniqueId val="{00000002-A9D9-499A-9670-30469D24536B}"/>
            </c:ext>
          </c:extLst>
        </c:ser>
        <c:ser>
          <c:idx val="3"/>
          <c:order val="3"/>
          <c:tx>
            <c:strRef>
              <c:f>GraphsData!$L$2</c:f>
              <c:strCache>
                <c:ptCount val="1"/>
                <c:pt idx="0">
                  <c:v>Q1 2016</c:v>
                </c:pt>
              </c:strCache>
            </c:strRef>
          </c:tx>
          <c:spPr>
            <a:solidFill>
              <a:srgbClr val="F58C3C"/>
            </a:solid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GraphsData!$L$53:$L$102</c:f>
              <c:numCache>
                <c:formatCode>General</c:formatCode>
                <c:ptCount val="50"/>
                <c:pt idx="3" formatCode="#,##0.0%;\(#,##0.0%\)">
                  <c:v>0.19090989999999999</c:v>
                </c:pt>
                <c:pt idx="8" formatCode="#,##0.0%;\(#,##0.0%\)">
                  <c:v>4.3279449999999997E-2</c:v>
                </c:pt>
                <c:pt idx="13" formatCode="#,##0.0%;\(#,##0.0%\)">
                  <c:v>0.62746053999999996</c:v>
                </c:pt>
                <c:pt idx="18" formatCode="#,##0.0%;\(#,##0.0%\)">
                  <c:v>1.9054700000000001E-2</c:v>
                </c:pt>
                <c:pt idx="23" formatCode="#,##0.0%;\(#,##0.0%\)">
                  <c:v>1.55647841</c:v>
                </c:pt>
                <c:pt idx="33" formatCode="#,##0.0%;\(#,##0.0%\)">
                  <c:v>0</c:v>
                </c:pt>
                <c:pt idx="43" formatCode="#,##0.0%;\(#,##0.0%\)">
                  <c:v>0</c:v>
                </c:pt>
                <c:pt idx="48" formatCode="#,##0.0%;\(#,##0.0%\)">
                  <c:v>0.24435313</c:v>
                </c:pt>
              </c:numCache>
            </c:numRef>
          </c:val>
          <c:extLst>
            <c:ext xmlns:c16="http://schemas.microsoft.com/office/drawing/2014/chart" uri="{C3380CC4-5D6E-409C-BE32-E72D297353CC}">
              <c16:uniqueId val="{00000003-A9D9-499A-9670-30469D24536B}"/>
            </c:ext>
          </c:extLst>
        </c:ser>
        <c:ser>
          <c:idx val="4"/>
          <c:order val="4"/>
          <c:tx>
            <c:strRef>
              <c:f>GraphsData!$M$2</c:f>
              <c:strCache>
                <c:ptCount val="1"/>
                <c:pt idx="0">
                  <c:v>2013 Ext</c:v>
                </c:pt>
              </c:strCache>
            </c:strRef>
          </c:tx>
          <c:spPr>
            <a:pattFill prst="wdUpDiag">
              <a:fgClr>
                <a:srgbClr val="00B58C"/>
              </a:fgClr>
              <a:bgClr>
                <a:srgbClr val="FFFFFF"/>
              </a:bgClr>
            </a:patt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GraphsData!$M$53:$M$102</c:f>
              <c:numCache>
                <c:formatCode>General</c:formatCode>
                <c:ptCount val="50"/>
                <c:pt idx="25">
                  <c:v>0.5</c:v>
                </c:pt>
                <c:pt idx="30">
                  <c:v>0.5</c:v>
                </c:pt>
                <c:pt idx="35">
                  <c:v>0.19999999999999996</c:v>
                </c:pt>
                <c:pt idx="40">
                  <c:v>0.5</c:v>
                </c:pt>
              </c:numCache>
            </c:numRef>
          </c:val>
          <c:extLst>
            <c:ext xmlns:c16="http://schemas.microsoft.com/office/drawing/2014/chart" uri="{C3380CC4-5D6E-409C-BE32-E72D297353CC}">
              <c16:uniqueId val="{00000004-A9D9-499A-9670-30469D24536B}"/>
            </c:ext>
          </c:extLst>
        </c:ser>
        <c:ser>
          <c:idx val="5"/>
          <c:order val="5"/>
          <c:tx>
            <c:strRef>
              <c:f>GraphsData!$N$2</c:f>
              <c:strCache>
                <c:ptCount val="1"/>
                <c:pt idx="0">
                  <c:v>2014 Ext</c:v>
                </c:pt>
              </c:strCache>
            </c:strRef>
          </c:tx>
          <c:spPr>
            <a:pattFill prst="wdUpDiag">
              <a:fgClr>
                <a:srgbClr val="A0C8EA"/>
              </a:fgClr>
              <a:bgClr>
                <a:srgbClr val="FFFFFF"/>
              </a:bgClr>
            </a:patt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GraphsData!$N$53:$N$102</c:f>
              <c:numCache>
                <c:formatCode>General</c:formatCode>
                <c:ptCount val="50"/>
                <c:pt idx="26">
                  <c:v>0.5</c:v>
                </c:pt>
                <c:pt idx="31">
                  <c:v>0.5</c:v>
                </c:pt>
                <c:pt idx="36">
                  <c:v>0.19999999999999996</c:v>
                </c:pt>
                <c:pt idx="41">
                  <c:v>0.5</c:v>
                </c:pt>
              </c:numCache>
            </c:numRef>
          </c:val>
          <c:extLst>
            <c:ext xmlns:c16="http://schemas.microsoft.com/office/drawing/2014/chart" uri="{C3380CC4-5D6E-409C-BE32-E72D297353CC}">
              <c16:uniqueId val="{00000005-A9D9-499A-9670-30469D24536B}"/>
            </c:ext>
          </c:extLst>
        </c:ser>
        <c:ser>
          <c:idx val="6"/>
          <c:order val="6"/>
          <c:tx>
            <c:strRef>
              <c:f>GraphsData!$O$2</c:f>
              <c:strCache>
                <c:ptCount val="1"/>
                <c:pt idx="0">
                  <c:v>2015 Ext</c:v>
                </c:pt>
              </c:strCache>
            </c:strRef>
          </c:tx>
          <c:spPr>
            <a:pattFill prst="wdUpDiag">
              <a:fgClr>
                <a:srgbClr val="1E50AA"/>
              </a:fgClr>
              <a:bgClr>
                <a:srgbClr val="FFFFFF"/>
              </a:bgClr>
            </a:patt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GraphsData!$O$53:$O$102</c:f>
              <c:numCache>
                <c:formatCode>General</c:formatCode>
                <c:ptCount val="50"/>
                <c:pt idx="27">
                  <c:v>0.5</c:v>
                </c:pt>
                <c:pt idx="32">
                  <c:v>0.5</c:v>
                </c:pt>
                <c:pt idx="37">
                  <c:v>0.5</c:v>
                </c:pt>
                <c:pt idx="42">
                  <c:v>0.5</c:v>
                </c:pt>
              </c:numCache>
            </c:numRef>
          </c:val>
          <c:extLst>
            <c:ext xmlns:c16="http://schemas.microsoft.com/office/drawing/2014/chart" uri="{C3380CC4-5D6E-409C-BE32-E72D297353CC}">
              <c16:uniqueId val="{00000006-A9D9-499A-9670-30469D24536B}"/>
            </c:ext>
          </c:extLst>
        </c:ser>
        <c:ser>
          <c:idx val="7"/>
          <c:order val="7"/>
          <c:tx>
            <c:strRef>
              <c:f>GraphsData!$P$2</c:f>
              <c:strCache>
                <c:ptCount val="1"/>
                <c:pt idx="0">
                  <c:v>Q1 2016 Ext</c:v>
                </c:pt>
              </c:strCache>
            </c:strRef>
          </c:tx>
          <c:spPr>
            <a:pattFill prst="wdUpDiag">
              <a:fgClr>
                <a:srgbClr val="F58C3C"/>
              </a:fgClr>
              <a:bgClr>
                <a:srgbClr val="FFFFFF"/>
              </a:bgClr>
            </a:pattFill>
            <a:ln>
              <a:noFill/>
            </a:ln>
            <a:effectLst/>
          </c:spPr>
          <c:invertIfNegative val="0"/>
          <c:cat>
            <c:multiLvlStrRef>
              <c:f>GraphsData!$G$53:$H$102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GraphsData!$P$53:$P$102</c:f>
              <c:numCache>
                <c:formatCode>General</c:formatCode>
                <c:ptCount val="50"/>
                <c:pt idx="33">
                  <c:v>0.5</c:v>
                </c:pt>
                <c:pt idx="43">
                  <c:v>0.5</c:v>
                </c:pt>
              </c:numCache>
            </c:numRef>
          </c:val>
          <c:extLst>
            <c:ext xmlns:c16="http://schemas.microsoft.com/office/drawing/2014/chart" uri="{C3380CC4-5D6E-409C-BE32-E72D297353CC}">
              <c16:uniqueId val="{00000007-A9D9-499A-9670-30469D24536B}"/>
            </c:ext>
          </c:extLst>
        </c:ser>
        <c:dLbls>
          <c:showLegendKey val="0"/>
          <c:showVal val="0"/>
          <c:showCatName val="0"/>
          <c:showSerName val="0"/>
          <c:showPercent val="0"/>
          <c:showBubbleSize val="0"/>
        </c:dLbls>
        <c:gapWidth val="150"/>
        <c:overlap val="100"/>
        <c:axId val="332604536"/>
        <c:axId val="332604928"/>
      </c:barChart>
      <c:catAx>
        <c:axId val="332604536"/>
        <c:scaling>
          <c:orientation val="minMax"/>
        </c:scaling>
        <c:delete val="0"/>
        <c:axPos val="b"/>
        <c:numFmt formatCode="General" sourceLinked="1"/>
        <c:majorTickMark val="none"/>
        <c:minorTickMark val="none"/>
        <c:tickLblPos val="nextTo"/>
        <c:spPr>
          <a:noFill/>
          <a:ln w="3175" cap="flat" cmpd="sng" algn="ctr">
            <a:solidFill>
              <a:srgbClr val="464B50"/>
            </a:solidFill>
            <a:prstDash val="solid"/>
            <a:round/>
            <a:headEnd type="none" w="med" len="med"/>
            <a:tailEnd type="none" w="med" len="med"/>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604928"/>
        <c:crosses val="autoZero"/>
        <c:auto val="1"/>
        <c:lblAlgn val="ctr"/>
        <c:lblOffset val="100"/>
        <c:noMultiLvlLbl val="0"/>
      </c:catAx>
      <c:valAx>
        <c:axId val="332604928"/>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604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r>
              <a:rPr lang="en-US" sz="1000" baseline="0">
                <a:solidFill>
                  <a:srgbClr val="000000"/>
                </a:solidFill>
                <a:latin typeface="Bliss Pro Light" panose="02010006030000020004" pitchFamily="50" charset="0"/>
              </a:rPr>
              <a:t>Secured Debt / Gross Tangible Assets</a:t>
            </a:r>
          </a:p>
        </c:rich>
      </c:tx>
      <c:overlay val="0"/>
      <c:spPr>
        <a:noFill/>
        <a:ln>
          <a:noFill/>
        </a:ln>
        <a:effectLst/>
      </c:spPr>
      <c:txPr>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endParaRPr lang="en-US"/>
        </a:p>
      </c:txPr>
    </c:title>
    <c:autoTitleDeleted val="0"/>
    <c:plotArea>
      <c:layout/>
      <c:barChart>
        <c:barDir val="col"/>
        <c:grouping val="stacked"/>
        <c:varyColors val="0"/>
        <c:ser>
          <c:idx val="0"/>
          <c:order val="0"/>
          <c:tx>
            <c:strRef>
              <c:f>GraphsData!$I$2</c:f>
              <c:strCache>
                <c:ptCount val="1"/>
                <c:pt idx="0">
                  <c:v>2013</c:v>
                </c:pt>
              </c:strCache>
            </c:strRef>
          </c:tx>
          <c:spPr>
            <a:solidFill>
              <a:srgbClr val="00B58C"/>
            </a:solid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GraphsData!$I$103:$I$152</c:f>
              <c:numCache>
                <c:formatCode>General</c:formatCode>
                <c:ptCount val="50"/>
                <c:pt idx="0" formatCode="#,##0.0%;\(#,##0.0%\)">
                  <c:v>0.66029475000000004</c:v>
                </c:pt>
                <c:pt idx="5" formatCode="#,##0.0%;\(#,##0.0%\)">
                  <c:v>0.68575388000000004</c:v>
                </c:pt>
                <c:pt idx="10" formatCode="#,##0.0%;\(#,##0.0%\)">
                  <c:v>0.72363348999999999</c:v>
                </c:pt>
                <c:pt idx="15" formatCode="#,##0.0%;\(#,##0.0%\)">
                  <c:v>0.56405632000000006</c:v>
                </c:pt>
                <c:pt idx="20" formatCode="#,##0.0%;\(#,##0.0%\)">
                  <c:v>0.49005809</c:v>
                </c:pt>
                <c:pt idx="25" formatCode="#,##0.0%;\(#,##0.0%\)">
                  <c:v>0.2001</c:v>
                </c:pt>
                <c:pt idx="30" formatCode="#,##0.0%;\(#,##0.0%\)">
                  <c:v>0.35010000000000002</c:v>
                </c:pt>
                <c:pt idx="35" formatCode="#,##0.0%;\(#,##0.0%\)">
                  <c:v>0.2001</c:v>
                </c:pt>
                <c:pt idx="40" formatCode="#,##0.0%;\(#,##0.0%\)">
                  <c:v>0.60009999999999997</c:v>
                </c:pt>
                <c:pt idx="45" formatCode="#,##0.0%;\(#,##0.0%\)">
                  <c:v>0.84452088999999997</c:v>
                </c:pt>
              </c:numCache>
            </c:numRef>
          </c:val>
          <c:extLst>
            <c:ext xmlns:c16="http://schemas.microsoft.com/office/drawing/2014/chart" uri="{C3380CC4-5D6E-409C-BE32-E72D297353CC}">
              <c16:uniqueId val="{00000000-68EA-43DF-BA88-2F99F1E0A2F6}"/>
            </c:ext>
          </c:extLst>
        </c:ser>
        <c:ser>
          <c:idx val="1"/>
          <c:order val="1"/>
          <c:tx>
            <c:strRef>
              <c:f>GraphsData!$J$2</c:f>
              <c:strCache>
                <c:ptCount val="1"/>
                <c:pt idx="0">
                  <c:v>2014</c:v>
                </c:pt>
              </c:strCache>
            </c:strRef>
          </c:tx>
          <c:spPr>
            <a:solidFill>
              <a:srgbClr val="A0C8EA"/>
            </a:solid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GraphsData!$J$103:$J$152</c:f>
              <c:numCache>
                <c:formatCode>#,##0.0%;\(#,##0.0%\)</c:formatCode>
                <c:ptCount val="50"/>
                <c:pt idx="1">
                  <c:v>0.57630946999999999</c:v>
                </c:pt>
                <c:pt idx="6">
                  <c:v>0.74589685999999999</c:v>
                </c:pt>
                <c:pt idx="11">
                  <c:v>0.73139752000000002</c:v>
                </c:pt>
                <c:pt idx="16">
                  <c:v>0.59526555000000003</c:v>
                </c:pt>
                <c:pt idx="21">
                  <c:v>0.22446174999999999</c:v>
                </c:pt>
                <c:pt idx="26">
                  <c:v>0.35010000000000002</c:v>
                </c:pt>
                <c:pt idx="31">
                  <c:v>0.60009999999999997</c:v>
                </c:pt>
                <c:pt idx="36">
                  <c:v>0.10009999999999999</c:v>
                </c:pt>
                <c:pt idx="41">
                  <c:v>0.60009999999999997</c:v>
                </c:pt>
                <c:pt idx="46">
                  <c:v>0.85720379000000002</c:v>
                </c:pt>
              </c:numCache>
            </c:numRef>
          </c:val>
          <c:extLst>
            <c:ext xmlns:c16="http://schemas.microsoft.com/office/drawing/2014/chart" uri="{C3380CC4-5D6E-409C-BE32-E72D297353CC}">
              <c16:uniqueId val="{00000001-68EA-43DF-BA88-2F99F1E0A2F6}"/>
            </c:ext>
          </c:extLst>
        </c:ser>
        <c:ser>
          <c:idx val="2"/>
          <c:order val="2"/>
          <c:tx>
            <c:strRef>
              <c:f>GraphsData!$K$2</c:f>
              <c:strCache>
                <c:ptCount val="1"/>
                <c:pt idx="0">
                  <c:v>2015</c:v>
                </c:pt>
              </c:strCache>
            </c:strRef>
          </c:tx>
          <c:spPr>
            <a:solidFill>
              <a:srgbClr val="1E50AA"/>
            </a:solid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GraphsData!$K$103:$K$152</c:f>
              <c:numCache>
                <c:formatCode>General</c:formatCode>
                <c:ptCount val="50"/>
                <c:pt idx="2" formatCode="#,##0.0%;\(#,##0.0%\)">
                  <c:v>0.69791687999999996</c:v>
                </c:pt>
                <c:pt idx="7" formatCode="#,##0.0%;\(#,##0.0%\)">
                  <c:v>0.74193030000000004</c:v>
                </c:pt>
                <c:pt idx="12" formatCode="#,##0.0%;\(#,##0.0%\)">
                  <c:v>0.7351645</c:v>
                </c:pt>
                <c:pt idx="17" formatCode="#,##0.0%;\(#,##0.0%\)">
                  <c:v>0.57946010999999997</c:v>
                </c:pt>
                <c:pt idx="22" formatCode="#,##0.0%;\(#,##0.0%\)">
                  <c:v>0.22061499000000001</c:v>
                </c:pt>
                <c:pt idx="27" formatCode="#,##0.0%;\(#,##0.0%\)">
                  <c:v>0.35010000000000002</c:v>
                </c:pt>
                <c:pt idx="32" formatCode="#,##0.0%;\(#,##0.0%\)">
                  <c:v>0.60009999999999997</c:v>
                </c:pt>
                <c:pt idx="37" formatCode="#,##0.0%;\(#,##0.0%\)">
                  <c:v>0.2001</c:v>
                </c:pt>
                <c:pt idx="42" formatCode="#,##0.0%;\(#,##0.0%\)">
                  <c:v>0.60009999999999997</c:v>
                </c:pt>
                <c:pt idx="47" formatCode="#,##0.0%;\(#,##0.0%\)">
                  <c:v>0.86477946999999999</c:v>
                </c:pt>
              </c:numCache>
            </c:numRef>
          </c:val>
          <c:extLst>
            <c:ext xmlns:c16="http://schemas.microsoft.com/office/drawing/2014/chart" uri="{C3380CC4-5D6E-409C-BE32-E72D297353CC}">
              <c16:uniqueId val="{00000002-68EA-43DF-BA88-2F99F1E0A2F6}"/>
            </c:ext>
          </c:extLst>
        </c:ser>
        <c:ser>
          <c:idx val="3"/>
          <c:order val="3"/>
          <c:tx>
            <c:strRef>
              <c:f>GraphsData!$L$2</c:f>
              <c:strCache>
                <c:ptCount val="1"/>
                <c:pt idx="0">
                  <c:v>Q1 2016</c:v>
                </c:pt>
              </c:strCache>
            </c:strRef>
          </c:tx>
          <c:spPr>
            <a:solidFill>
              <a:srgbClr val="F58C3C"/>
            </a:solid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GraphsData!$L$103:$L$152</c:f>
              <c:numCache>
                <c:formatCode>General</c:formatCode>
                <c:ptCount val="50"/>
                <c:pt idx="3" formatCode="#,##0.0%;\(#,##0.0%\)">
                  <c:v>0.71761238000000005</c:v>
                </c:pt>
                <c:pt idx="8" formatCode="#,##0.0%;\(#,##0.0%\)">
                  <c:v>0.72991455000000005</c:v>
                </c:pt>
                <c:pt idx="13" formatCode="#,##0.0%;\(#,##0.0%\)">
                  <c:v>0.75081405000000001</c:v>
                </c:pt>
                <c:pt idx="18" formatCode="#,##0.0%;\(#,##0.0%\)">
                  <c:v>0.62746236</c:v>
                </c:pt>
                <c:pt idx="23" formatCode="#,##0.0%;\(#,##0.0%\)">
                  <c:v>0.22219106</c:v>
                </c:pt>
                <c:pt idx="33" formatCode="#,##0.0%;\(#,##0.0%\)">
                  <c:v>0.60009999999999997</c:v>
                </c:pt>
                <c:pt idx="43" formatCode="#,##0.0%;\(#,##0.0%\)">
                  <c:v>0.60009999999999997</c:v>
                </c:pt>
                <c:pt idx="48" formatCode="#,##0.0%;\(#,##0.0%\)">
                  <c:v>0.86532960999999997</c:v>
                </c:pt>
              </c:numCache>
            </c:numRef>
          </c:val>
          <c:extLst>
            <c:ext xmlns:c16="http://schemas.microsoft.com/office/drawing/2014/chart" uri="{C3380CC4-5D6E-409C-BE32-E72D297353CC}">
              <c16:uniqueId val="{00000003-68EA-43DF-BA88-2F99F1E0A2F6}"/>
            </c:ext>
          </c:extLst>
        </c:ser>
        <c:ser>
          <c:idx val="4"/>
          <c:order val="4"/>
          <c:tx>
            <c:strRef>
              <c:f>GraphsData!$M$2</c:f>
              <c:strCache>
                <c:ptCount val="1"/>
                <c:pt idx="0">
                  <c:v>2013 Ext</c:v>
                </c:pt>
              </c:strCache>
            </c:strRef>
          </c:tx>
          <c:spPr>
            <a:pattFill prst="wdUpDiag">
              <a:fgClr>
                <a:srgbClr val="00B58C"/>
              </a:fgClr>
              <a:bgClr>
                <a:srgbClr val="FFFFFF"/>
              </a:bgClr>
            </a:patt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GraphsData!$M$103:$M$152</c:f>
              <c:numCache>
                <c:formatCode>General</c:formatCode>
                <c:ptCount val="50"/>
                <c:pt idx="25">
                  <c:v>0.15000000000000002</c:v>
                </c:pt>
                <c:pt idx="30">
                  <c:v>0.24999999999999994</c:v>
                </c:pt>
                <c:pt idx="35">
                  <c:v>0.15000000000000002</c:v>
                </c:pt>
                <c:pt idx="40">
                  <c:v>0.39990000000000003</c:v>
                </c:pt>
              </c:numCache>
            </c:numRef>
          </c:val>
          <c:extLst>
            <c:ext xmlns:c16="http://schemas.microsoft.com/office/drawing/2014/chart" uri="{C3380CC4-5D6E-409C-BE32-E72D297353CC}">
              <c16:uniqueId val="{00000004-68EA-43DF-BA88-2F99F1E0A2F6}"/>
            </c:ext>
          </c:extLst>
        </c:ser>
        <c:ser>
          <c:idx val="5"/>
          <c:order val="5"/>
          <c:tx>
            <c:strRef>
              <c:f>GraphsData!$N$2</c:f>
              <c:strCache>
                <c:ptCount val="1"/>
                <c:pt idx="0">
                  <c:v>2014 Ext</c:v>
                </c:pt>
              </c:strCache>
            </c:strRef>
          </c:tx>
          <c:spPr>
            <a:pattFill prst="wdUpDiag">
              <a:fgClr>
                <a:srgbClr val="A0C8EA"/>
              </a:fgClr>
              <a:bgClr>
                <a:srgbClr val="FFFFFF"/>
              </a:bgClr>
            </a:patt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GraphsData!$N$103:$N$152</c:f>
              <c:numCache>
                <c:formatCode>General</c:formatCode>
                <c:ptCount val="50"/>
                <c:pt idx="26">
                  <c:v>0.24999999999999994</c:v>
                </c:pt>
                <c:pt idx="31">
                  <c:v>0.39990000000000003</c:v>
                </c:pt>
                <c:pt idx="36">
                  <c:v>0.1</c:v>
                </c:pt>
                <c:pt idx="41">
                  <c:v>0.39990000000000003</c:v>
                </c:pt>
              </c:numCache>
            </c:numRef>
          </c:val>
          <c:extLst>
            <c:ext xmlns:c16="http://schemas.microsoft.com/office/drawing/2014/chart" uri="{C3380CC4-5D6E-409C-BE32-E72D297353CC}">
              <c16:uniqueId val="{00000005-68EA-43DF-BA88-2F99F1E0A2F6}"/>
            </c:ext>
          </c:extLst>
        </c:ser>
        <c:ser>
          <c:idx val="6"/>
          <c:order val="6"/>
          <c:tx>
            <c:strRef>
              <c:f>GraphsData!$O$2</c:f>
              <c:strCache>
                <c:ptCount val="1"/>
                <c:pt idx="0">
                  <c:v>2015 Ext</c:v>
                </c:pt>
              </c:strCache>
            </c:strRef>
          </c:tx>
          <c:spPr>
            <a:pattFill prst="wdUpDiag">
              <a:fgClr>
                <a:srgbClr val="1E50AA"/>
              </a:fgClr>
              <a:bgClr>
                <a:srgbClr val="FFFFFF"/>
              </a:bgClr>
            </a:patt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GraphsData!$O$103:$O$152</c:f>
              <c:numCache>
                <c:formatCode>General</c:formatCode>
                <c:ptCount val="50"/>
                <c:pt idx="27">
                  <c:v>0.24999999999999994</c:v>
                </c:pt>
                <c:pt idx="32">
                  <c:v>0.39990000000000003</c:v>
                </c:pt>
                <c:pt idx="37">
                  <c:v>0.15000000000000002</c:v>
                </c:pt>
                <c:pt idx="42">
                  <c:v>0.39990000000000003</c:v>
                </c:pt>
              </c:numCache>
            </c:numRef>
          </c:val>
          <c:extLst>
            <c:ext xmlns:c16="http://schemas.microsoft.com/office/drawing/2014/chart" uri="{C3380CC4-5D6E-409C-BE32-E72D297353CC}">
              <c16:uniqueId val="{00000006-68EA-43DF-BA88-2F99F1E0A2F6}"/>
            </c:ext>
          </c:extLst>
        </c:ser>
        <c:ser>
          <c:idx val="7"/>
          <c:order val="7"/>
          <c:tx>
            <c:strRef>
              <c:f>GraphsData!$P$2</c:f>
              <c:strCache>
                <c:ptCount val="1"/>
                <c:pt idx="0">
                  <c:v>Q1 2016 Ext</c:v>
                </c:pt>
              </c:strCache>
            </c:strRef>
          </c:tx>
          <c:spPr>
            <a:pattFill prst="wdUpDiag">
              <a:fgClr>
                <a:srgbClr val="F58C3C"/>
              </a:fgClr>
              <a:bgClr>
                <a:srgbClr val="FFFFFF"/>
              </a:bgClr>
            </a:pattFill>
            <a:ln>
              <a:noFill/>
            </a:ln>
            <a:effectLst/>
          </c:spPr>
          <c:invertIfNegative val="0"/>
          <c:cat>
            <c:multiLvlStrRef>
              <c:f>GraphsData!$G$103:$H$152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GraphsData!$P$103:$P$152</c:f>
              <c:numCache>
                <c:formatCode>General</c:formatCode>
                <c:ptCount val="50"/>
                <c:pt idx="33">
                  <c:v>0.39990000000000003</c:v>
                </c:pt>
                <c:pt idx="43">
                  <c:v>0.39990000000000003</c:v>
                </c:pt>
              </c:numCache>
            </c:numRef>
          </c:val>
          <c:extLst>
            <c:ext xmlns:c16="http://schemas.microsoft.com/office/drawing/2014/chart" uri="{C3380CC4-5D6E-409C-BE32-E72D297353CC}">
              <c16:uniqueId val="{00000007-68EA-43DF-BA88-2F99F1E0A2F6}"/>
            </c:ext>
          </c:extLst>
        </c:ser>
        <c:dLbls>
          <c:showLegendKey val="0"/>
          <c:showVal val="0"/>
          <c:showCatName val="0"/>
          <c:showSerName val="0"/>
          <c:showPercent val="0"/>
          <c:showBubbleSize val="0"/>
        </c:dLbls>
        <c:gapWidth val="150"/>
        <c:overlap val="100"/>
        <c:axId val="332605712"/>
        <c:axId val="332606104"/>
      </c:barChart>
      <c:catAx>
        <c:axId val="332605712"/>
        <c:scaling>
          <c:orientation val="minMax"/>
        </c:scaling>
        <c:delete val="0"/>
        <c:axPos val="b"/>
        <c:numFmt formatCode="General" sourceLinked="1"/>
        <c:majorTickMark val="none"/>
        <c:minorTickMark val="none"/>
        <c:tickLblPos val="nextTo"/>
        <c:spPr>
          <a:noFill/>
          <a:ln w="3175" cap="flat" cmpd="sng" algn="ctr">
            <a:solidFill>
              <a:srgbClr val="464B50"/>
            </a:solidFill>
            <a:prstDash val="solid"/>
            <a:round/>
            <a:headEnd type="none" w="med" len="med"/>
            <a:tailEnd type="none" w="med" len="med"/>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606104"/>
        <c:crosses val="autoZero"/>
        <c:auto val="1"/>
        <c:lblAlgn val="ctr"/>
        <c:lblOffset val="100"/>
        <c:noMultiLvlLbl val="0"/>
      </c:catAx>
      <c:valAx>
        <c:axId val="332606104"/>
        <c:scaling>
          <c:orientation val="minMax"/>
          <c:max val="0.9"/>
          <c:min val="0.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6057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r>
              <a:rPr lang="en-US" sz="1000" baseline="0">
                <a:solidFill>
                  <a:srgbClr val="000000"/>
                </a:solidFill>
                <a:latin typeface="Bliss Pro Light" panose="02010006030000020004" pitchFamily="50" charset="0"/>
              </a:rPr>
              <a:t>Tangible Common Equity (Finance) / Tangible Managed Assets</a:t>
            </a:r>
          </a:p>
        </c:rich>
      </c:tx>
      <c:overlay val="0"/>
      <c:spPr>
        <a:noFill/>
        <a:ln>
          <a:noFill/>
        </a:ln>
        <a:effectLst/>
      </c:spPr>
      <c:txPr>
        <a:bodyPr rot="0" spcFirstLastPara="1" vertOverflow="ellipsis" vert="horz" wrap="square" anchor="ctr" anchorCtr="1"/>
        <a:lstStyle/>
        <a:p>
          <a:pPr>
            <a:defRPr sz="1000" b="0" i="0" u="none" strike="noStrike" kern="1200" spc="0" baseline="0">
              <a:solidFill>
                <a:srgbClr val="000000"/>
              </a:solidFill>
              <a:latin typeface="Bliss Pro Light" panose="02010006030000020004" pitchFamily="50" charset="0"/>
              <a:ea typeface="+mn-ea"/>
              <a:cs typeface="+mn-cs"/>
            </a:defRPr>
          </a:pPr>
          <a:endParaRPr lang="en-US"/>
        </a:p>
      </c:txPr>
    </c:title>
    <c:autoTitleDeleted val="0"/>
    <c:plotArea>
      <c:layout/>
      <c:barChart>
        <c:barDir val="col"/>
        <c:grouping val="stacked"/>
        <c:varyColors val="0"/>
        <c:ser>
          <c:idx val="0"/>
          <c:order val="0"/>
          <c:tx>
            <c:strRef>
              <c:f>GraphsData!$I$2</c:f>
              <c:strCache>
                <c:ptCount val="1"/>
                <c:pt idx="0">
                  <c:v>2013</c:v>
                </c:pt>
              </c:strCache>
            </c:strRef>
          </c:tx>
          <c:spPr>
            <a:solidFill>
              <a:srgbClr val="00B58C"/>
            </a:solid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GraphsData!$I$153:$I$202</c:f>
              <c:numCache>
                <c:formatCode>General</c:formatCode>
                <c:ptCount val="50"/>
                <c:pt idx="0" formatCode="#,##0.0%;\(#,##0.0%\)">
                  <c:v>6.5630359999999999E-2</c:v>
                </c:pt>
                <c:pt idx="5">
                  <c:v>0.21243877</c:v>
                </c:pt>
                <c:pt idx="10">
                  <c:v>0.18481231000000001</c:v>
                </c:pt>
                <c:pt idx="15">
                  <c:v>0.34032527000000001</c:v>
                </c:pt>
                <c:pt idx="20">
                  <c:v>0.18331099000000001</c:v>
                </c:pt>
                <c:pt idx="25">
                  <c:v>0.16</c:v>
                </c:pt>
                <c:pt idx="30">
                  <c:v>0.16</c:v>
                </c:pt>
                <c:pt idx="35">
                  <c:v>0.16</c:v>
                </c:pt>
                <c:pt idx="40">
                  <c:v>0.16</c:v>
                </c:pt>
                <c:pt idx="45">
                  <c:v>2.3161299999999999E-2</c:v>
                </c:pt>
              </c:numCache>
            </c:numRef>
          </c:val>
          <c:extLst>
            <c:ext xmlns:c16="http://schemas.microsoft.com/office/drawing/2014/chart" uri="{C3380CC4-5D6E-409C-BE32-E72D297353CC}">
              <c16:uniqueId val="{00000000-1B48-430D-A4D2-9F3B24D41837}"/>
            </c:ext>
          </c:extLst>
        </c:ser>
        <c:ser>
          <c:idx val="1"/>
          <c:order val="1"/>
          <c:tx>
            <c:strRef>
              <c:f>GraphsData!$J$2</c:f>
              <c:strCache>
                <c:ptCount val="1"/>
                <c:pt idx="0">
                  <c:v>2014</c:v>
                </c:pt>
              </c:strCache>
            </c:strRef>
          </c:tx>
          <c:spPr>
            <a:solidFill>
              <a:srgbClr val="A0C8EA"/>
            </a:solid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GraphsData!$J$153:$J$202</c:f>
              <c:numCache>
                <c:formatCode>#,##0.0%;\(#,##0.0%\)</c:formatCode>
                <c:ptCount val="50"/>
                <c:pt idx="1">
                  <c:v>0.10281111</c:v>
                </c:pt>
                <c:pt idx="6" formatCode="General">
                  <c:v>0.19731003</c:v>
                </c:pt>
                <c:pt idx="11" formatCode="General">
                  <c:v>0.12575349</c:v>
                </c:pt>
                <c:pt idx="16" formatCode="General">
                  <c:v>0.32225625000000002</c:v>
                </c:pt>
                <c:pt idx="21" formatCode="General">
                  <c:v>0.35387081999999997</c:v>
                </c:pt>
                <c:pt idx="26" formatCode="General">
                  <c:v>0.16</c:v>
                </c:pt>
                <c:pt idx="31" formatCode="General">
                  <c:v>0.04</c:v>
                </c:pt>
                <c:pt idx="36" formatCode="General">
                  <c:v>0.16</c:v>
                </c:pt>
                <c:pt idx="41" formatCode="General">
                  <c:v>0.12</c:v>
                </c:pt>
                <c:pt idx="46" formatCode="General">
                  <c:v>2.1649999999999999E-2</c:v>
                </c:pt>
              </c:numCache>
            </c:numRef>
          </c:val>
          <c:extLst>
            <c:ext xmlns:c16="http://schemas.microsoft.com/office/drawing/2014/chart" uri="{C3380CC4-5D6E-409C-BE32-E72D297353CC}">
              <c16:uniqueId val="{00000001-1B48-430D-A4D2-9F3B24D41837}"/>
            </c:ext>
          </c:extLst>
        </c:ser>
        <c:ser>
          <c:idx val="2"/>
          <c:order val="2"/>
          <c:tx>
            <c:strRef>
              <c:f>GraphsData!$K$2</c:f>
              <c:strCache>
                <c:ptCount val="1"/>
                <c:pt idx="0">
                  <c:v>2015</c:v>
                </c:pt>
              </c:strCache>
            </c:strRef>
          </c:tx>
          <c:spPr>
            <a:solidFill>
              <a:srgbClr val="1E50AA"/>
            </a:solid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GraphsData!$K$153:$K$202</c:f>
              <c:numCache>
                <c:formatCode>General</c:formatCode>
                <c:ptCount val="50"/>
                <c:pt idx="2" formatCode="#,##0.0%;\(#,##0.0%\)">
                  <c:v>9.8425849999999995E-2</c:v>
                </c:pt>
                <c:pt idx="7">
                  <c:v>0.18403108000000001</c:v>
                </c:pt>
                <c:pt idx="12">
                  <c:v>0.11414331</c:v>
                </c:pt>
                <c:pt idx="17">
                  <c:v>0.25675862999999999</c:v>
                </c:pt>
                <c:pt idx="22">
                  <c:v>0.35419284000000001</c:v>
                </c:pt>
                <c:pt idx="27">
                  <c:v>0.16</c:v>
                </c:pt>
                <c:pt idx="32">
                  <c:v>0.04</c:v>
                </c:pt>
                <c:pt idx="37">
                  <c:v>0.16</c:v>
                </c:pt>
                <c:pt idx="42">
                  <c:v>0.08</c:v>
                </c:pt>
                <c:pt idx="47">
                  <c:v>1.9309529999999998E-2</c:v>
                </c:pt>
              </c:numCache>
            </c:numRef>
          </c:val>
          <c:extLst>
            <c:ext xmlns:c16="http://schemas.microsoft.com/office/drawing/2014/chart" uri="{C3380CC4-5D6E-409C-BE32-E72D297353CC}">
              <c16:uniqueId val="{00000002-1B48-430D-A4D2-9F3B24D41837}"/>
            </c:ext>
          </c:extLst>
        </c:ser>
        <c:ser>
          <c:idx val="3"/>
          <c:order val="3"/>
          <c:tx>
            <c:strRef>
              <c:f>GraphsData!$L$2</c:f>
              <c:strCache>
                <c:ptCount val="1"/>
                <c:pt idx="0">
                  <c:v>Q1 2016</c:v>
                </c:pt>
              </c:strCache>
            </c:strRef>
          </c:tx>
          <c:spPr>
            <a:solidFill>
              <a:srgbClr val="F58C3C"/>
            </a:solid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GraphsData!$L$153:$L$202</c:f>
              <c:numCache>
                <c:formatCode>General</c:formatCode>
                <c:ptCount val="50"/>
                <c:pt idx="3" formatCode="#,##0.0%;\(#,##0.0%\)">
                  <c:v>8.7950329999999993E-2</c:v>
                </c:pt>
                <c:pt idx="8">
                  <c:v>0.15848164000000001</c:v>
                </c:pt>
                <c:pt idx="13">
                  <c:v>9.8694610000000002E-2</c:v>
                </c:pt>
                <c:pt idx="18">
                  <c:v>0.24302338000000001</c:v>
                </c:pt>
                <c:pt idx="23">
                  <c:v>0.35972955000000001</c:v>
                </c:pt>
                <c:pt idx="33">
                  <c:v>0.04</c:v>
                </c:pt>
                <c:pt idx="43">
                  <c:v>0.08</c:v>
                </c:pt>
                <c:pt idx="48">
                  <c:v>9.9704300000000006E-3</c:v>
                </c:pt>
              </c:numCache>
            </c:numRef>
          </c:val>
          <c:extLst>
            <c:ext xmlns:c16="http://schemas.microsoft.com/office/drawing/2014/chart" uri="{C3380CC4-5D6E-409C-BE32-E72D297353CC}">
              <c16:uniqueId val="{00000003-1B48-430D-A4D2-9F3B24D41837}"/>
            </c:ext>
          </c:extLst>
        </c:ser>
        <c:ser>
          <c:idx val="4"/>
          <c:order val="4"/>
          <c:tx>
            <c:strRef>
              <c:f>GraphsData!$M$2</c:f>
              <c:strCache>
                <c:ptCount val="1"/>
                <c:pt idx="0">
                  <c:v>2013 Ext</c:v>
                </c:pt>
              </c:strCache>
            </c:strRef>
          </c:tx>
          <c:spPr>
            <a:pattFill prst="wdUpDiag">
              <a:fgClr>
                <a:srgbClr val="00B58C"/>
              </a:fgClr>
              <a:bgClr>
                <a:srgbClr val="FFFFFF"/>
              </a:bgClr>
            </a:patt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GraphsData!$M$153:$M$202</c:f>
              <c:numCache>
                <c:formatCode>General</c:formatCode>
                <c:ptCount val="50"/>
                <c:pt idx="25">
                  <c:v>0.16</c:v>
                </c:pt>
                <c:pt idx="30">
                  <c:v>0.16</c:v>
                </c:pt>
                <c:pt idx="35">
                  <c:v>0.16</c:v>
                </c:pt>
                <c:pt idx="40">
                  <c:v>0.16</c:v>
                </c:pt>
              </c:numCache>
            </c:numRef>
          </c:val>
          <c:extLst>
            <c:ext xmlns:c16="http://schemas.microsoft.com/office/drawing/2014/chart" uri="{C3380CC4-5D6E-409C-BE32-E72D297353CC}">
              <c16:uniqueId val="{00000004-1B48-430D-A4D2-9F3B24D41837}"/>
            </c:ext>
          </c:extLst>
        </c:ser>
        <c:ser>
          <c:idx val="5"/>
          <c:order val="5"/>
          <c:tx>
            <c:strRef>
              <c:f>GraphsData!$N$2</c:f>
              <c:strCache>
                <c:ptCount val="1"/>
                <c:pt idx="0">
                  <c:v>2014 Ext</c:v>
                </c:pt>
              </c:strCache>
            </c:strRef>
          </c:tx>
          <c:spPr>
            <a:pattFill prst="wdUpDiag">
              <a:fgClr>
                <a:srgbClr val="A0C8EA"/>
              </a:fgClr>
              <a:bgClr>
                <a:srgbClr val="FFFFFF"/>
              </a:bgClr>
            </a:patt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GraphsData!$N$153:$N$202</c:f>
              <c:numCache>
                <c:formatCode>General</c:formatCode>
                <c:ptCount val="50"/>
                <c:pt idx="26">
                  <c:v>0.16</c:v>
                </c:pt>
                <c:pt idx="31">
                  <c:v>0.04</c:v>
                </c:pt>
                <c:pt idx="36">
                  <c:v>0.16</c:v>
                </c:pt>
                <c:pt idx="41">
                  <c:v>4.0000000000000008E-2</c:v>
                </c:pt>
              </c:numCache>
            </c:numRef>
          </c:val>
          <c:extLst>
            <c:ext xmlns:c16="http://schemas.microsoft.com/office/drawing/2014/chart" uri="{C3380CC4-5D6E-409C-BE32-E72D297353CC}">
              <c16:uniqueId val="{00000005-1B48-430D-A4D2-9F3B24D41837}"/>
            </c:ext>
          </c:extLst>
        </c:ser>
        <c:ser>
          <c:idx val="6"/>
          <c:order val="6"/>
          <c:tx>
            <c:strRef>
              <c:f>GraphsData!$O$2</c:f>
              <c:strCache>
                <c:ptCount val="1"/>
                <c:pt idx="0">
                  <c:v>2015 Ext</c:v>
                </c:pt>
              </c:strCache>
            </c:strRef>
          </c:tx>
          <c:spPr>
            <a:pattFill prst="wdUpDiag">
              <a:fgClr>
                <a:srgbClr val="1E50AA"/>
              </a:fgClr>
              <a:bgClr>
                <a:srgbClr val="FFFFFF"/>
              </a:bgClr>
            </a:patt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GraphsData!$O$153:$O$202</c:f>
              <c:numCache>
                <c:formatCode>General</c:formatCode>
                <c:ptCount val="50"/>
                <c:pt idx="27">
                  <c:v>0.16</c:v>
                </c:pt>
                <c:pt idx="32">
                  <c:v>0.04</c:v>
                </c:pt>
                <c:pt idx="37">
                  <c:v>0.16</c:v>
                </c:pt>
                <c:pt idx="42">
                  <c:v>3.9999999999999994E-2</c:v>
                </c:pt>
              </c:numCache>
            </c:numRef>
          </c:val>
          <c:extLst>
            <c:ext xmlns:c16="http://schemas.microsoft.com/office/drawing/2014/chart" uri="{C3380CC4-5D6E-409C-BE32-E72D297353CC}">
              <c16:uniqueId val="{00000006-1B48-430D-A4D2-9F3B24D41837}"/>
            </c:ext>
          </c:extLst>
        </c:ser>
        <c:ser>
          <c:idx val="7"/>
          <c:order val="7"/>
          <c:tx>
            <c:strRef>
              <c:f>GraphsData!$P$2</c:f>
              <c:strCache>
                <c:ptCount val="1"/>
                <c:pt idx="0">
                  <c:v>Q1 2016 Ext</c:v>
                </c:pt>
              </c:strCache>
            </c:strRef>
          </c:tx>
          <c:spPr>
            <a:pattFill prst="wdUpDiag">
              <a:fgClr>
                <a:srgbClr val="F58C3C"/>
              </a:fgClr>
              <a:bgClr>
                <a:srgbClr val="FFFFFF"/>
              </a:bgClr>
            </a:pattFill>
            <a:ln>
              <a:noFill/>
            </a:ln>
            <a:effectLst/>
          </c:spPr>
          <c:invertIfNegative val="0"/>
          <c:cat>
            <c:multiLvlStrRef>
              <c:f>GraphsData!$G$153:$H$202</c:f>
              <c:multiLvlStrCache>
                <c:ptCount val="49"/>
                <c:lvl>
                  <c:pt idx="0">
                    <c:v>2013</c:v>
                  </c:pt>
                  <c:pt idx="1">
                    <c:v>2014</c:v>
                  </c:pt>
                  <c:pt idx="2">
                    <c:v>2015</c:v>
                  </c:pt>
                  <c:pt idx="3">
                    <c:v>Q1 2016</c:v>
                  </c:pt>
                  <c:pt idx="5">
                    <c:v>2013</c:v>
                  </c:pt>
                  <c:pt idx="6">
                    <c:v>2014</c:v>
                  </c:pt>
                  <c:pt idx="7">
                    <c:v>2015</c:v>
                  </c:pt>
                  <c:pt idx="8">
                    <c:v>Q1 2016</c:v>
                  </c:pt>
                  <c:pt idx="10">
                    <c:v>2013</c:v>
                  </c:pt>
                  <c:pt idx="11">
                    <c:v>2014</c:v>
                  </c:pt>
                  <c:pt idx="12">
                    <c:v>2015</c:v>
                  </c:pt>
                  <c:pt idx="13">
                    <c:v>Q1 2016</c:v>
                  </c:pt>
                  <c:pt idx="15">
                    <c:v>2013</c:v>
                  </c:pt>
                  <c:pt idx="16">
                    <c:v>2014</c:v>
                  </c:pt>
                  <c:pt idx="17">
                    <c:v>2015</c:v>
                  </c:pt>
                  <c:pt idx="18">
                    <c:v>Q1 2016</c:v>
                  </c:pt>
                  <c:pt idx="20">
                    <c:v>2013</c:v>
                  </c:pt>
                  <c:pt idx="21">
                    <c:v>2014</c:v>
                  </c:pt>
                  <c:pt idx="22">
                    <c:v>2015</c:v>
                  </c:pt>
                  <c:pt idx="23">
                    <c:v>Q1 2016</c:v>
                  </c:pt>
                  <c:pt idx="25">
                    <c:v>2013</c:v>
                  </c:pt>
                  <c:pt idx="26">
                    <c:v>2014</c:v>
                  </c:pt>
                  <c:pt idx="27">
                    <c:v>2015</c:v>
                  </c:pt>
                  <c:pt idx="28">
                    <c:v>Q1 2016</c:v>
                  </c:pt>
                  <c:pt idx="30">
                    <c:v>2013</c:v>
                  </c:pt>
                  <c:pt idx="31">
                    <c:v>2014</c:v>
                  </c:pt>
                  <c:pt idx="32">
                    <c:v>2015</c:v>
                  </c:pt>
                  <c:pt idx="33">
                    <c:v>Q1 2016</c:v>
                  </c:pt>
                  <c:pt idx="35">
                    <c:v>2013</c:v>
                  </c:pt>
                  <c:pt idx="36">
                    <c:v>2014</c:v>
                  </c:pt>
                  <c:pt idx="37">
                    <c:v>2015</c:v>
                  </c:pt>
                  <c:pt idx="38">
                    <c:v>Q1 2016</c:v>
                  </c:pt>
                  <c:pt idx="40">
                    <c:v>2013</c:v>
                  </c:pt>
                  <c:pt idx="41">
                    <c:v>2014</c:v>
                  </c:pt>
                  <c:pt idx="42">
                    <c:v>2015</c:v>
                  </c:pt>
                  <c:pt idx="43">
                    <c:v>Q1 2016</c:v>
                  </c:pt>
                  <c:pt idx="45">
                    <c:v>2013</c:v>
                  </c:pt>
                  <c:pt idx="46">
                    <c:v>2014</c:v>
                  </c:pt>
                  <c:pt idx="47">
                    <c:v>2015</c:v>
                  </c:pt>
                  <c:pt idx="48">
                    <c:v>Q1 2016</c:v>
                  </c:pt>
                </c:lvl>
                <c:lvl>
                  <c:pt idx="0">
                    <c:v>Nationstar</c:v>
                  </c:pt>
                  <c:pt idx="5">
                    <c:v>New Resi</c:v>
                  </c:pt>
                  <c:pt idx="10">
                    <c:v>Ocwen</c:v>
                  </c:pt>
                  <c:pt idx="15">
                    <c:v>PMT</c:v>
                  </c:pt>
                  <c:pt idx="20">
                    <c:v>PHH</c:v>
                  </c:pt>
                  <c:pt idx="25">
                    <c:v>PNMAC</c:v>
                  </c:pt>
                  <c:pt idx="30">
                    <c:v>Prospect</c:v>
                  </c:pt>
                  <c:pt idx="35">
                    <c:v>Provident</c:v>
                  </c:pt>
                  <c:pt idx="40">
                    <c:v>Stearns</c:v>
                  </c:pt>
                  <c:pt idx="45">
                    <c:v>Walter</c:v>
                  </c:pt>
                </c:lvl>
              </c:multiLvlStrCache>
            </c:multiLvlStrRef>
          </c:cat>
          <c:val>
            <c:numRef>
              <c:f>GraphsData!$P$153:$P$202</c:f>
              <c:numCache>
                <c:formatCode>General</c:formatCode>
                <c:ptCount val="50"/>
                <c:pt idx="33">
                  <c:v>0.04</c:v>
                </c:pt>
                <c:pt idx="43">
                  <c:v>3.9999999999999994E-2</c:v>
                </c:pt>
              </c:numCache>
            </c:numRef>
          </c:val>
          <c:extLst>
            <c:ext xmlns:c16="http://schemas.microsoft.com/office/drawing/2014/chart" uri="{C3380CC4-5D6E-409C-BE32-E72D297353CC}">
              <c16:uniqueId val="{00000007-1B48-430D-A4D2-9F3B24D41837}"/>
            </c:ext>
          </c:extLst>
        </c:ser>
        <c:dLbls>
          <c:showLegendKey val="0"/>
          <c:showVal val="0"/>
          <c:showCatName val="0"/>
          <c:showSerName val="0"/>
          <c:showPercent val="0"/>
          <c:showBubbleSize val="0"/>
        </c:dLbls>
        <c:gapWidth val="150"/>
        <c:overlap val="100"/>
        <c:axId val="332606888"/>
        <c:axId val="333098912"/>
      </c:barChart>
      <c:catAx>
        <c:axId val="332606888"/>
        <c:scaling>
          <c:orientation val="minMax"/>
        </c:scaling>
        <c:delete val="0"/>
        <c:axPos val="b"/>
        <c:numFmt formatCode="General" sourceLinked="1"/>
        <c:majorTickMark val="none"/>
        <c:minorTickMark val="none"/>
        <c:tickLblPos val="nextTo"/>
        <c:spPr>
          <a:noFill/>
          <a:ln w="3175" cap="flat" cmpd="sng" algn="ctr">
            <a:solidFill>
              <a:srgbClr val="464B50"/>
            </a:solidFill>
            <a:prstDash val="solid"/>
            <a:round/>
            <a:headEnd type="none" w="med" len="med"/>
            <a:tailEnd type="none" w="med" len="med"/>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3098912"/>
        <c:crosses val="autoZero"/>
        <c:auto val="1"/>
        <c:lblAlgn val="ctr"/>
        <c:lblOffset val="100"/>
        <c:noMultiLvlLbl val="0"/>
      </c:catAx>
      <c:valAx>
        <c:axId val="333098912"/>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rgbClr val="000000"/>
                </a:solidFill>
                <a:latin typeface="Bliss Pro Light"/>
                <a:ea typeface="Bliss Pro Light"/>
                <a:cs typeface="Bliss Pro Light"/>
              </a:defRPr>
            </a:pPr>
            <a:endParaRPr lang="en-US"/>
          </a:p>
        </c:txPr>
        <c:crossAx val="3326068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2473" tIns="46237" rIns="92473" bIns="46237" numCol="1" anchor="t" anchorCtr="0" compatLnSpc="1">
            <a:prstTxWarp prst="textNoShape">
              <a:avLst/>
            </a:prstTxWarp>
          </a:bodyPr>
          <a:lstStyle>
            <a:lvl1pPr algn="l">
              <a:spcBef>
                <a:spcPct val="0"/>
              </a:spcBef>
              <a:defRPr sz="1200" b="0"/>
            </a:lvl1pPr>
          </a:lstStyle>
          <a:p>
            <a:endParaRPr lang="en-US"/>
          </a:p>
        </p:txBody>
      </p:sp>
      <p:sp>
        <p:nvSpPr>
          <p:cNvPr id="34819"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2473" tIns="46237" rIns="92473" bIns="46237" numCol="1" anchor="t" anchorCtr="0" compatLnSpc="1">
            <a:prstTxWarp prst="textNoShape">
              <a:avLst/>
            </a:prstTxWarp>
          </a:bodyPr>
          <a:lstStyle>
            <a:lvl1pPr algn="r">
              <a:spcBef>
                <a:spcPct val="0"/>
              </a:spcBef>
              <a:defRPr sz="1200" b="0"/>
            </a:lvl1pPr>
          </a:lstStyle>
          <a:p>
            <a:endParaRPr lang="en-US"/>
          </a:p>
        </p:txBody>
      </p:sp>
      <p:sp>
        <p:nvSpPr>
          <p:cNvPr id="34820"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2473" tIns="46237" rIns="92473" bIns="46237" numCol="1" anchor="b" anchorCtr="0" compatLnSpc="1">
            <a:prstTxWarp prst="textNoShape">
              <a:avLst/>
            </a:prstTxWarp>
          </a:bodyPr>
          <a:lstStyle>
            <a:lvl1pPr algn="l">
              <a:spcBef>
                <a:spcPct val="0"/>
              </a:spcBef>
              <a:defRPr sz="1200" b="0"/>
            </a:lvl1pPr>
          </a:lstStyle>
          <a:p>
            <a:endParaRPr lang="en-US"/>
          </a:p>
        </p:txBody>
      </p:sp>
      <p:sp>
        <p:nvSpPr>
          <p:cNvPr id="34821"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2473" tIns="46237" rIns="92473" bIns="46237" numCol="1" anchor="b" anchorCtr="0" compatLnSpc="1">
            <a:prstTxWarp prst="textNoShape">
              <a:avLst/>
            </a:prstTxWarp>
          </a:bodyPr>
          <a:lstStyle>
            <a:lvl1pPr algn="r">
              <a:spcBef>
                <a:spcPct val="0"/>
              </a:spcBef>
              <a:defRPr sz="1200" b="0"/>
            </a:lvl1pPr>
          </a:lstStyle>
          <a:p>
            <a:fld id="{5E757F3B-7B2F-4722-88AC-F3BE35D5ACC1}" type="slidenum">
              <a:rPr lang="en-US"/>
              <a:pPr/>
              <a:t>‹#›</a:t>
            </a:fld>
            <a:endParaRPr lang="en-US"/>
          </a:p>
        </p:txBody>
      </p:sp>
    </p:spTree>
    <p:extLst>
      <p:ext uri="{BB962C8B-B14F-4D97-AF65-F5344CB8AC3E}">
        <p14:creationId xmlns:p14="http://schemas.microsoft.com/office/powerpoint/2010/main" val="2395760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2473" tIns="46237" rIns="92473" bIns="46237" numCol="1" anchor="t" anchorCtr="0" compatLnSpc="1">
            <a:prstTxWarp prst="textNoShape">
              <a:avLst/>
            </a:prstTxWarp>
          </a:bodyPr>
          <a:lstStyle>
            <a:lvl1pPr algn="l">
              <a:spcBef>
                <a:spcPct val="0"/>
              </a:spcBef>
              <a:defRPr sz="1200" b="0"/>
            </a:lvl1pPr>
          </a:lstStyle>
          <a:p>
            <a:endParaRPr lang="en-US"/>
          </a:p>
        </p:txBody>
      </p:sp>
      <p:sp>
        <p:nvSpPr>
          <p:cNvPr id="512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2473" tIns="46237" rIns="92473" bIns="46237" numCol="1" anchor="t" anchorCtr="0" compatLnSpc="1">
            <a:prstTxWarp prst="textNoShape">
              <a:avLst/>
            </a:prstTxWarp>
          </a:bodyPr>
          <a:lstStyle>
            <a:lvl1pPr algn="r">
              <a:spcBef>
                <a:spcPct val="0"/>
              </a:spcBef>
              <a:defRPr sz="1200" b="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2473" tIns="46237" rIns="92473" bIns="4623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2473" tIns="46237" rIns="92473" bIns="46237" numCol="1" anchor="b" anchorCtr="0" compatLnSpc="1">
            <a:prstTxWarp prst="textNoShape">
              <a:avLst/>
            </a:prstTxWarp>
          </a:bodyPr>
          <a:lstStyle>
            <a:lvl1pPr algn="l">
              <a:spcBef>
                <a:spcPct val="0"/>
              </a:spcBef>
              <a:defRPr sz="1200" b="0"/>
            </a:lvl1pPr>
          </a:lstStyle>
          <a:p>
            <a:endParaRPr lang="en-US"/>
          </a:p>
        </p:txBody>
      </p:sp>
      <p:sp>
        <p:nvSpPr>
          <p:cNvPr id="512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2473" tIns="46237" rIns="92473" bIns="46237" numCol="1" anchor="b" anchorCtr="0" compatLnSpc="1">
            <a:prstTxWarp prst="textNoShape">
              <a:avLst/>
            </a:prstTxWarp>
          </a:bodyPr>
          <a:lstStyle>
            <a:lvl1pPr algn="r">
              <a:spcBef>
                <a:spcPct val="0"/>
              </a:spcBef>
              <a:defRPr sz="1200" b="0"/>
            </a:lvl1pPr>
          </a:lstStyle>
          <a:p>
            <a:fld id="{786EEEB5-B18C-4FF6-A963-DA30277C13F0}" type="slidenum">
              <a:rPr lang="en-US"/>
              <a:pPr/>
              <a:t>‹#›</a:t>
            </a:fld>
            <a:endParaRPr lang="en-US"/>
          </a:p>
        </p:txBody>
      </p:sp>
    </p:spTree>
    <p:extLst>
      <p:ext uri="{BB962C8B-B14F-4D97-AF65-F5344CB8AC3E}">
        <p14:creationId xmlns:p14="http://schemas.microsoft.com/office/powerpoint/2010/main" val="24129215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E184EB-3786-4F90-9472-3FBC8930EB43}" type="slidenum">
              <a:rPr lang="en-US"/>
              <a:pPr/>
              <a:t>1</a:t>
            </a:fld>
            <a:endParaRPr lang="en-US" dirty="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440891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03B4C9-54EF-4831-9839-E0E7443984A4}" type="slidenum">
              <a:rPr lang="en-US"/>
              <a:pPr/>
              <a:t>10</a:t>
            </a:fld>
            <a:endParaRPr lang="en-US" dirty="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34720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D53C-09C4-491B-BB11-3C9E3A77B061}" type="slidenum">
              <a:rPr lang="en-US" smtClean="0">
                <a:solidFill>
                  <a:srgbClr val="000000"/>
                </a:solidFill>
              </a:rPr>
              <a:pPr/>
              <a:t>2</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Tree>
    <p:extLst>
      <p:ext uri="{BB962C8B-B14F-4D97-AF65-F5344CB8AC3E}">
        <p14:creationId xmlns:p14="http://schemas.microsoft.com/office/powerpoint/2010/main" val="3306761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D53C-09C4-491B-BB11-3C9E3A77B061}" type="slidenum">
              <a:rPr lang="en-US" smtClean="0">
                <a:solidFill>
                  <a:srgbClr val="000000"/>
                </a:solidFill>
              </a:rPr>
              <a:pPr/>
              <a:t>3</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Tree>
    <p:extLst>
      <p:ext uri="{BB962C8B-B14F-4D97-AF65-F5344CB8AC3E}">
        <p14:creationId xmlns:p14="http://schemas.microsoft.com/office/powerpoint/2010/main" val="3435405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D53C-09C4-491B-BB11-3C9E3A77B061}" type="slidenum">
              <a:rPr lang="en-US" smtClean="0">
                <a:solidFill>
                  <a:srgbClr val="000000"/>
                </a:solidFill>
              </a:rPr>
              <a:pPr/>
              <a:t>4</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Tree>
    <p:extLst>
      <p:ext uri="{BB962C8B-B14F-4D97-AF65-F5344CB8AC3E}">
        <p14:creationId xmlns:p14="http://schemas.microsoft.com/office/powerpoint/2010/main" val="2605129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D53C-09C4-491B-BB11-3C9E3A77B061}" type="slidenum">
              <a:rPr lang="en-US" smtClean="0">
                <a:solidFill>
                  <a:srgbClr val="000000"/>
                </a:solidFill>
              </a:rPr>
              <a:pPr/>
              <a:t>5</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Tree>
    <p:extLst>
      <p:ext uri="{BB962C8B-B14F-4D97-AF65-F5344CB8AC3E}">
        <p14:creationId xmlns:p14="http://schemas.microsoft.com/office/powerpoint/2010/main" val="1615333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D53C-09C4-491B-BB11-3C9E3A77B061}" type="slidenum">
              <a:rPr lang="en-US" smtClean="0">
                <a:solidFill>
                  <a:srgbClr val="000000"/>
                </a:solidFill>
              </a:rPr>
              <a:pPr/>
              <a:t>6</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Tree>
    <p:extLst>
      <p:ext uri="{BB962C8B-B14F-4D97-AF65-F5344CB8AC3E}">
        <p14:creationId xmlns:p14="http://schemas.microsoft.com/office/powerpoint/2010/main" val="2752467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D53C-09C4-491B-BB11-3C9E3A77B061}" type="slidenum">
              <a:rPr lang="en-US" smtClean="0">
                <a:solidFill>
                  <a:srgbClr val="000000"/>
                </a:solidFill>
              </a:rPr>
              <a:pPr/>
              <a:t>7</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Tree>
    <p:extLst>
      <p:ext uri="{BB962C8B-B14F-4D97-AF65-F5344CB8AC3E}">
        <p14:creationId xmlns:p14="http://schemas.microsoft.com/office/powerpoint/2010/main" val="1459936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D53C-09C4-491B-BB11-3C9E3A77B061}" type="slidenum">
              <a:rPr lang="en-US" smtClean="0">
                <a:solidFill>
                  <a:srgbClr val="000000"/>
                </a:solidFill>
              </a:rPr>
              <a:pPr/>
              <a:t>8</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Tree>
    <p:extLst>
      <p:ext uri="{BB962C8B-B14F-4D97-AF65-F5344CB8AC3E}">
        <p14:creationId xmlns:p14="http://schemas.microsoft.com/office/powerpoint/2010/main" val="1999805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6EEEB5-B18C-4FF6-A963-DA30277C13F0}" type="slidenum">
              <a:rPr lang="en-US" smtClean="0"/>
              <a:pPr/>
              <a:t>9</a:t>
            </a:fld>
            <a:endParaRPr lang="en-US"/>
          </a:p>
        </p:txBody>
      </p:sp>
    </p:spTree>
    <p:extLst>
      <p:ext uri="{BB962C8B-B14F-4D97-AF65-F5344CB8AC3E}">
        <p14:creationId xmlns:p14="http://schemas.microsoft.com/office/powerpoint/2010/main" val="917327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4251960"/>
            <a:ext cx="8437562" cy="517525"/>
          </a:xfrm>
        </p:spPr>
        <p:txBody>
          <a:bodyPr/>
          <a:lstStyle>
            <a:lvl1pPr>
              <a:defRPr sz="4000">
                <a:solidFill>
                  <a:schemeClr val="bg2"/>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458788" y="4800600"/>
            <a:ext cx="8413750" cy="228600"/>
          </a:xfrm>
        </p:spPr>
        <p:txBody>
          <a:bodyPr>
            <a:spAutoFit/>
          </a:bodyPr>
          <a:lstStyle>
            <a:lvl1pPr>
              <a:defRPr sz="1400"/>
            </a:lvl1pPr>
          </a:lstStyle>
          <a:p>
            <a:r>
              <a:rPr lang="en-US" smtClean="0"/>
              <a:t>Click to edit Master subtitle style</a:t>
            </a:r>
            <a:endParaRPr lang="en-US" dirty="0"/>
          </a:p>
        </p:txBody>
      </p:sp>
      <p:sp>
        <p:nvSpPr>
          <p:cNvPr id="3085" name="Line 13"/>
          <p:cNvSpPr>
            <a:spLocks noChangeShapeType="1"/>
          </p:cNvSpPr>
          <p:nvPr/>
        </p:nvSpPr>
        <p:spPr bwMode="auto">
          <a:xfrm>
            <a:off x="215900" y="6370638"/>
            <a:ext cx="8705850" cy="0"/>
          </a:xfrm>
          <a:prstGeom prst="line">
            <a:avLst/>
          </a:prstGeom>
          <a:noFill/>
          <a:ln w="12700">
            <a:solidFill>
              <a:schemeClr val="bg2">
                <a:lumMod val="50000"/>
                <a:lumOff val="50000"/>
              </a:schemeClr>
            </a:solidFill>
            <a:round/>
            <a:headEnd/>
            <a:tailEnd/>
          </a:ln>
          <a:effectLst/>
        </p:spPr>
        <p:txBody>
          <a:bodyPr/>
          <a:lstStyle/>
          <a:p>
            <a:endParaRPr lang="en-US"/>
          </a:p>
        </p:txBody>
      </p:sp>
      <p:pic>
        <p:nvPicPr>
          <p:cNvPr id="9" name="Picture 33" descr="MCO011_MIS_cover_175ppi"/>
          <p:cNvPicPr>
            <a:picLocks noChangeAspect="1" noChangeArrowheads="1"/>
          </p:cNvPicPr>
          <p:nvPr userDrawn="1"/>
        </p:nvPicPr>
        <p:blipFill>
          <a:blip r:embed="rId2" cstate="print"/>
          <a:srcRect/>
          <a:stretch>
            <a:fillRect/>
          </a:stretch>
        </p:blipFill>
        <p:spPr bwMode="gray">
          <a:xfrm>
            <a:off x="0" y="0"/>
            <a:ext cx="9140825" cy="4113213"/>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ck Cover">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3837"/>
            <a:ext cx="4125913" cy="914400"/>
          </a:xfrm>
          <a:noFill/>
          <a:ln w="9525">
            <a:noFill/>
            <a:miter lim="800000"/>
            <a:headEnd/>
            <a:tailEnd/>
          </a:ln>
          <a:effectLst/>
        </p:spPr>
        <p:txBody>
          <a:bodyPr lIns="0" tIns="0" rIns="0" bIns="0"/>
          <a:lstStyle>
            <a:lvl1pPr marL="0" indent="0" algn="l" rtl="0" fontAlgn="base">
              <a:spcBef>
                <a:spcPct val="0"/>
              </a:spcBef>
              <a:spcAft>
                <a:spcPct val="0"/>
              </a:spcAft>
              <a:buClrTx/>
              <a:buFontTx/>
              <a:buNone/>
              <a:defRPr lang="en-US" sz="1200" b="0" kern="1200" dirty="0" smtClean="0">
                <a:solidFill>
                  <a:schemeClr val="bg2"/>
                </a:solidFill>
                <a:latin typeface="Arial" charset="0"/>
                <a:ea typeface="+mn-ea"/>
                <a:cs typeface="+mn-cs"/>
              </a:defRPr>
            </a:lvl1pPr>
            <a:lvl2pPr marL="342900" indent="-342900">
              <a:defRPr/>
            </a:lvl2pPr>
            <a:lvl3pPr marL="342900" indent="-342900">
              <a:defRPr/>
            </a:lvl3pPr>
          </a:lstStyle>
          <a:p>
            <a:pPr marL="304800" lvl="0" indent="-304800" algn="l" rtl="0" eaLnBrk="1" fontAlgn="base" hangingPunct="1">
              <a:spcBef>
                <a:spcPct val="60000"/>
              </a:spcBef>
              <a:spcAft>
                <a:spcPct val="0"/>
              </a:spcAft>
              <a:buClr>
                <a:schemeClr val="folHlink"/>
              </a:buClr>
            </a:pPr>
            <a:r>
              <a:rPr lang="en-US" smtClean="0"/>
              <a:t>Click to edit Master text styles</a:t>
            </a:r>
          </a:p>
        </p:txBody>
      </p:sp>
      <p:pic>
        <p:nvPicPr>
          <p:cNvPr id="11" name="Picture 24" descr="MCO011_MCO_3d_last_top"/>
          <p:cNvPicPr>
            <a:picLocks noChangeAspect="1" noChangeArrowheads="1"/>
          </p:cNvPicPr>
          <p:nvPr/>
        </p:nvPicPr>
        <p:blipFill>
          <a:blip r:embed="rId2" cstate="print"/>
          <a:srcRect/>
          <a:stretch>
            <a:fillRect/>
          </a:stretch>
        </p:blipFill>
        <p:spPr bwMode="gray">
          <a:xfrm>
            <a:off x="3175" y="0"/>
            <a:ext cx="9140825" cy="914400"/>
          </a:xfrm>
          <a:prstGeom prst="rect">
            <a:avLst/>
          </a:prstGeom>
          <a:noFill/>
        </p:spPr>
      </p:pic>
      <p:pic>
        <p:nvPicPr>
          <p:cNvPr id="5" name="Picture 24" descr="MCO011_MCO_3d_last_top"/>
          <p:cNvPicPr>
            <a:picLocks noChangeAspect="1" noChangeArrowheads="1"/>
          </p:cNvPicPr>
          <p:nvPr/>
        </p:nvPicPr>
        <p:blipFill>
          <a:blip r:embed="rId2" cstate="print"/>
          <a:srcRect/>
          <a:stretch>
            <a:fillRect/>
          </a:stretch>
        </p:blipFill>
        <p:spPr bwMode="gray">
          <a:xfrm>
            <a:off x="3175" y="0"/>
            <a:ext cx="9140825" cy="914400"/>
          </a:xfrm>
          <a:prstGeom prst="rect">
            <a:avLst/>
          </a:prstGeom>
          <a:noFill/>
        </p:spPr>
      </p:pic>
      <p:pic>
        <p:nvPicPr>
          <p:cNvPr id="8" name="Picture 32" descr="MCO011_MIS_lastpage_top_175"/>
          <p:cNvPicPr>
            <a:picLocks noChangeAspect="1" noChangeArrowheads="1"/>
          </p:cNvPicPr>
          <p:nvPr/>
        </p:nvPicPr>
        <p:blipFill>
          <a:blip r:embed="rId3" cstate="print"/>
          <a:srcRect/>
          <a:stretch>
            <a:fillRect/>
          </a:stretch>
        </p:blipFill>
        <p:spPr bwMode="auto">
          <a:xfrm>
            <a:off x="3175" y="0"/>
            <a:ext cx="9140825" cy="1144588"/>
          </a:xfrm>
          <a:prstGeom prst="rect">
            <a:avLst/>
          </a:prstGeom>
          <a:noFill/>
        </p:spPr>
      </p:pic>
      <p:pic>
        <p:nvPicPr>
          <p:cNvPr id="7" name="Picture 32" descr="MCO011_MIS_lastpage_top_175"/>
          <p:cNvPicPr>
            <a:picLocks noChangeAspect="1" noChangeArrowheads="1"/>
          </p:cNvPicPr>
          <p:nvPr/>
        </p:nvPicPr>
        <p:blipFill>
          <a:blip r:embed="rId3" cstate="print"/>
          <a:srcRect/>
          <a:stretch>
            <a:fillRect/>
          </a:stretch>
        </p:blipFill>
        <p:spPr bwMode="auto">
          <a:xfrm>
            <a:off x="3175" y="0"/>
            <a:ext cx="9140825" cy="1144588"/>
          </a:xfrm>
          <a:prstGeom prst="rect">
            <a:avLst/>
          </a:prstGeom>
          <a:noFill/>
        </p:spPr>
      </p:pic>
      <p:pic>
        <p:nvPicPr>
          <p:cNvPr id="9" name="Picture 32" descr="MCO011_MIS_lastpage_top_175"/>
          <p:cNvPicPr>
            <a:picLocks noChangeAspect="1" noChangeArrowheads="1"/>
          </p:cNvPicPr>
          <p:nvPr/>
        </p:nvPicPr>
        <p:blipFill>
          <a:blip r:embed="rId3" cstate="print"/>
          <a:srcRect/>
          <a:stretch>
            <a:fillRect/>
          </a:stretch>
        </p:blipFill>
        <p:spPr bwMode="auto">
          <a:xfrm>
            <a:off x="3175" y="0"/>
            <a:ext cx="9140825" cy="1144588"/>
          </a:xfrm>
          <a:prstGeom prst="rect">
            <a:avLst/>
          </a:prstGeom>
          <a:noFill/>
        </p:spPr>
      </p:pic>
      <p:pic>
        <p:nvPicPr>
          <p:cNvPr id="13" name="Picture 32" descr="MCO011_MIS_lastpage_top_175"/>
          <p:cNvPicPr>
            <a:picLocks noChangeAspect="1" noChangeArrowheads="1"/>
          </p:cNvPicPr>
          <p:nvPr userDrawn="1"/>
        </p:nvPicPr>
        <p:blipFill>
          <a:blip r:embed="rId3" cstate="print"/>
          <a:srcRect/>
          <a:stretch>
            <a:fillRect/>
          </a:stretch>
        </p:blipFill>
        <p:spPr bwMode="auto">
          <a:xfrm>
            <a:off x="3175" y="0"/>
            <a:ext cx="9140825" cy="1144588"/>
          </a:xfrm>
          <a:prstGeom prst="rect">
            <a:avLst/>
          </a:prstGeom>
          <a:noFill/>
        </p:spPr>
      </p:pic>
      <p:pic>
        <p:nvPicPr>
          <p:cNvPr id="15" name="Picture 31" descr="MCO011_MIS_lastpage_bottom_175"/>
          <p:cNvPicPr>
            <a:picLocks noChangeAspect="1" noChangeArrowheads="1"/>
          </p:cNvPicPr>
          <p:nvPr userDrawn="1"/>
        </p:nvPicPr>
        <p:blipFill>
          <a:blip r:embed="rId4" cstate="print"/>
          <a:srcRect/>
          <a:stretch>
            <a:fillRect/>
          </a:stretch>
        </p:blipFill>
        <p:spPr bwMode="auto">
          <a:xfrm>
            <a:off x="3175" y="3316288"/>
            <a:ext cx="9140825" cy="3541712"/>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105" name="Picture 33" descr="MCO011_MIS_cover_175ppi"/>
          <p:cNvPicPr>
            <a:picLocks noChangeAspect="1" noChangeArrowheads="1"/>
          </p:cNvPicPr>
          <p:nvPr userDrawn="1"/>
        </p:nvPicPr>
        <p:blipFill>
          <a:blip r:embed="rId2" cstate="print"/>
          <a:srcRect/>
          <a:stretch>
            <a:fillRect/>
          </a:stretch>
        </p:blipFill>
        <p:spPr bwMode="gray">
          <a:xfrm>
            <a:off x="0" y="0"/>
            <a:ext cx="9140825" cy="4113213"/>
          </a:xfrm>
          <a:prstGeom prst="rect">
            <a:avLst/>
          </a:prstGeom>
          <a:noFill/>
        </p:spPr>
      </p:pic>
      <p:sp>
        <p:nvSpPr>
          <p:cNvPr id="3074" name="Rectangle 2"/>
          <p:cNvSpPr>
            <a:spLocks noGrp="1" noChangeArrowheads="1"/>
          </p:cNvSpPr>
          <p:nvPr>
            <p:ph type="ctrTitle"/>
          </p:nvPr>
        </p:nvSpPr>
        <p:spPr>
          <a:xfrm>
            <a:off x="439738" y="4243388"/>
            <a:ext cx="8437562" cy="517525"/>
          </a:xfrm>
        </p:spPr>
        <p:txBody>
          <a:bodyPr/>
          <a:lstStyle>
            <a:lvl1pPr>
              <a:defRPr sz="4000">
                <a:solidFill>
                  <a:schemeClr val="bg2"/>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458788" y="4775200"/>
            <a:ext cx="8413750" cy="212725"/>
          </a:xfrm>
        </p:spPr>
        <p:txBody>
          <a:bodyPr>
            <a:spAutoFit/>
          </a:bodyPr>
          <a:lstStyle>
            <a:lvl1pPr>
              <a:defRPr sz="1400"/>
            </a:lvl1pPr>
          </a:lstStyle>
          <a:p>
            <a:r>
              <a:rPr lang="en-US" smtClean="0"/>
              <a:t>Click to edit Master subtitle style</a:t>
            </a:r>
            <a:endParaRPr lang="en-US"/>
          </a:p>
        </p:txBody>
      </p:sp>
      <p:sp>
        <p:nvSpPr>
          <p:cNvPr id="3085" name="Line 13"/>
          <p:cNvSpPr>
            <a:spLocks noChangeShapeType="1"/>
          </p:cNvSpPr>
          <p:nvPr/>
        </p:nvSpPr>
        <p:spPr bwMode="gray">
          <a:xfrm>
            <a:off x="215900" y="6370638"/>
            <a:ext cx="8705850" cy="0"/>
          </a:xfrm>
          <a:prstGeom prst="line">
            <a:avLst/>
          </a:prstGeom>
          <a:noFill/>
          <a:ln w="12700">
            <a:solidFill>
              <a:schemeClr val="tx2"/>
            </a:solidFill>
            <a:round/>
            <a:headEnd/>
            <a:tailEnd/>
          </a:ln>
          <a:effectLst/>
        </p:spPr>
        <p:txBody>
          <a:bodyPr/>
          <a:lstStyle/>
          <a:p>
            <a:endParaRPr lang="fr-FR" b="0" dirty="0">
              <a:solidFill>
                <a:srgbClr val="000000"/>
              </a:solidFill>
            </a:endParaRPr>
          </a:p>
        </p:txBody>
      </p:sp>
    </p:spTree>
    <p:extLst>
      <p:ext uri="{BB962C8B-B14F-4D97-AF65-F5344CB8AC3E}">
        <p14:creationId xmlns:p14="http://schemas.microsoft.com/office/powerpoint/2010/main" val="4072835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Slide Number Placeholder 3"/>
          <p:cNvSpPr>
            <a:spLocks noGrp="1"/>
          </p:cNvSpPr>
          <p:nvPr>
            <p:ph type="sldNum" sz="quarter" idx="10"/>
          </p:nvPr>
        </p:nvSpPr>
        <p:spPr/>
        <p:txBody>
          <a:bodyPr/>
          <a:lstStyle>
            <a:lvl1pPr>
              <a:defRPr/>
            </a:lvl1pPr>
          </a:lstStyle>
          <a:p>
            <a:fld id="{3335F284-35D2-4E2A-90F7-AEFD92358891}"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37662705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22C9907-C43B-4F34-9224-D736F9075F30}"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124966708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47675" y="1779588"/>
            <a:ext cx="4038600" cy="416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38675" y="1779588"/>
            <a:ext cx="4038600" cy="416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Slide Number Placeholder 4"/>
          <p:cNvSpPr>
            <a:spLocks noGrp="1"/>
          </p:cNvSpPr>
          <p:nvPr>
            <p:ph type="sldNum" sz="quarter" idx="10"/>
          </p:nvPr>
        </p:nvSpPr>
        <p:spPr/>
        <p:txBody>
          <a:bodyPr/>
          <a:lstStyle>
            <a:lvl1pPr>
              <a:defRPr/>
            </a:lvl1pPr>
          </a:lstStyle>
          <a:p>
            <a:fld id="{664224C3-A9F9-464A-A98D-89DB8FC61BFE}"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252503045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Slide Number Placeholder 6"/>
          <p:cNvSpPr>
            <a:spLocks noGrp="1"/>
          </p:cNvSpPr>
          <p:nvPr>
            <p:ph type="sldNum" sz="quarter" idx="10"/>
          </p:nvPr>
        </p:nvSpPr>
        <p:spPr/>
        <p:txBody>
          <a:bodyPr/>
          <a:lstStyle>
            <a:lvl1pPr>
              <a:defRPr/>
            </a:lvl1pPr>
          </a:lstStyle>
          <a:p>
            <a:fld id="{009959FC-DB45-4550-A7B2-AF8E1FE74510}"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162113708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FR" dirty="0"/>
          </a:p>
        </p:txBody>
      </p:sp>
      <p:sp>
        <p:nvSpPr>
          <p:cNvPr id="3" name="Slide Number Placeholder 2"/>
          <p:cNvSpPr>
            <a:spLocks noGrp="1"/>
          </p:cNvSpPr>
          <p:nvPr>
            <p:ph type="sldNum" sz="quarter" idx="10"/>
          </p:nvPr>
        </p:nvSpPr>
        <p:spPr/>
        <p:txBody>
          <a:bodyPr/>
          <a:lstStyle>
            <a:lvl1pPr>
              <a:defRPr/>
            </a:lvl1pPr>
          </a:lstStyle>
          <a:p>
            <a:fld id="{462DF0B6-C4B4-4844-B921-9E20F4337164}"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3563904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F836893-316E-4F70-8360-1B18E408A550}"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127946369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988CFF9-FC54-49A7-97BC-624AC580471D}"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3845898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779588"/>
            <a:ext cx="8229600" cy="2286000"/>
          </a:xfrm>
          <a:noFill/>
          <a:ln w="9525">
            <a:noFill/>
            <a:miter lim="800000"/>
            <a:headEnd/>
            <a:tailEnd/>
          </a:ln>
          <a:effectLst/>
        </p:spPr>
        <p:txBody>
          <a:bodyPr vert="horz" wrap="square" lIns="0" tIns="0" rIns="0" bIns="0" numCol="1" anchor="t" anchorCtr="0" compatLnSpc="1">
            <a:prstTxWarp prst="textNoShape">
              <a:avLst/>
            </a:prstTxWarp>
          </a:bodyPr>
          <a:lstStyle>
            <a:lvl1pPr marL="342900" indent="-342900">
              <a:buClrTx/>
              <a:buAutoNum type="arabicPeriod"/>
              <a:defRPr lang="en-US" sz="1800" b="1" dirty="0" smtClean="0">
                <a:solidFill>
                  <a:schemeClr val="bg2"/>
                </a:solidFill>
                <a:latin typeface="+mn-lt"/>
                <a:ea typeface="+mn-ea"/>
                <a:cs typeface="+mn-cs"/>
              </a:defRPr>
            </a:lvl1pPr>
            <a:lvl2pPr marL="342900" indent="-342900">
              <a:defRPr/>
            </a:lvl2pPr>
            <a:lvl3pPr marL="342900" indent="-342900">
              <a:defRPr/>
            </a:lvl3pPr>
          </a:lstStyle>
          <a:p>
            <a:pPr marL="304800" lvl="0" indent="-304800" algn="l" rtl="0" eaLnBrk="1" fontAlgn="base" hangingPunct="1">
              <a:spcBef>
                <a:spcPct val="70000"/>
              </a:spcBef>
              <a:spcAft>
                <a:spcPct val="0"/>
              </a:spcAft>
              <a:buClr>
                <a:schemeClr val="bg2"/>
              </a:buClr>
              <a:buFontTx/>
              <a:buAutoNum type="arabicPeriod"/>
            </a:pPr>
            <a:r>
              <a:rPr lang="en-US" smtClean="0"/>
              <a:t>Click to edit Master text styles</a:t>
            </a:r>
          </a:p>
        </p:txBody>
      </p:sp>
      <p:pic>
        <p:nvPicPr>
          <p:cNvPr id="8" name="Picture 45" descr="MCO011_MIS_agenda_175ppi"/>
          <p:cNvPicPr>
            <a:picLocks noChangeAspect="1" noChangeArrowheads="1"/>
          </p:cNvPicPr>
          <p:nvPr userDrawn="1"/>
        </p:nvPicPr>
        <p:blipFill>
          <a:blip r:embed="rId2" cstate="print"/>
          <a:srcRect b="15946"/>
          <a:stretch>
            <a:fillRect/>
          </a:stretch>
        </p:blipFill>
        <p:spPr bwMode="auto">
          <a:xfrm>
            <a:off x="0" y="4623961"/>
            <a:ext cx="9140825" cy="1653273"/>
          </a:xfrm>
          <a:prstGeom prst="rect">
            <a:avLst/>
          </a:prstGeom>
          <a:noFill/>
        </p:spPr>
      </p:pic>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fr-F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05D1CAE-816B-452F-8016-31EC2F82228F}"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20768112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Slide Number Placeholder 3"/>
          <p:cNvSpPr>
            <a:spLocks noGrp="1"/>
          </p:cNvSpPr>
          <p:nvPr>
            <p:ph type="sldNum" sz="quarter" idx="10"/>
          </p:nvPr>
        </p:nvSpPr>
        <p:spPr/>
        <p:txBody>
          <a:bodyPr/>
          <a:lstStyle>
            <a:lvl1pPr>
              <a:defRPr/>
            </a:lvl1pPr>
          </a:lstStyle>
          <a:p>
            <a:fld id="{31A4D0DA-CF01-4C75-AC20-FFE4797AAF2A}"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2060478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9875" y="639763"/>
            <a:ext cx="2057400" cy="53054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46088" y="639763"/>
            <a:ext cx="6021387" cy="5305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Slide Number Placeholder 3"/>
          <p:cNvSpPr>
            <a:spLocks noGrp="1"/>
          </p:cNvSpPr>
          <p:nvPr>
            <p:ph type="sldNum" sz="quarter" idx="10"/>
          </p:nvPr>
        </p:nvSpPr>
        <p:spPr/>
        <p:txBody>
          <a:bodyPr/>
          <a:lstStyle>
            <a:lvl1pPr>
              <a:defRPr/>
            </a:lvl1pPr>
          </a:lstStyle>
          <a:p>
            <a:fld id="{9157F214-91D7-4934-93B7-34F35529A0AC}"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5665530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46088" y="639763"/>
            <a:ext cx="8229600" cy="311150"/>
          </a:xfrm>
        </p:spPr>
        <p:txBody>
          <a:bodyPr/>
          <a:lstStyle/>
          <a:p>
            <a:r>
              <a:rPr lang="en-US" smtClean="0"/>
              <a:t>Click to edit Master title style</a:t>
            </a:r>
            <a:endParaRPr lang="fr-FR"/>
          </a:p>
        </p:txBody>
      </p:sp>
      <p:sp>
        <p:nvSpPr>
          <p:cNvPr id="3" name="Chart Placeholder 2"/>
          <p:cNvSpPr>
            <a:spLocks noGrp="1"/>
          </p:cNvSpPr>
          <p:nvPr>
            <p:ph type="chart" idx="1"/>
          </p:nvPr>
        </p:nvSpPr>
        <p:spPr>
          <a:xfrm>
            <a:off x="447675" y="1779588"/>
            <a:ext cx="8229600" cy="4165600"/>
          </a:xfrm>
        </p:spPr>
        <p:txBody>
          <a:bodyPr/>
          <a:lstStyle/>
          <a:p>
            <a:r>
              <a:rPr lang="en-US" dirty="0" smtClean="0"/>
              <a:t>Click icon to add chart</a:t>
            </a:r>
            <a:endParaRPr lang="fr-FR" dirty="0"/>
          </a:p>
        </p:txBody>
      </p:sp>
      <p:sp>
        <p:nvSpPr>
          <p:cNvPr id="4" name="Slide Number Placeholder 3"/>
          <p:cNvSpPr>
            <a:spLocks noGrp="1"/>
          </p:cNvSpPr>
          <p:nvPr>
            <p:ph type="sldNum" sz="quarter" idx="10"/>
          </p:nvPr>
        </p:nvSpPr>
        <p:spPr>
          <a:xfrm>
            <a:off x="8589963" y="6475413"/>
            <a:ext cx="428625" cy="155575"/>
          </a:xfrm>
        </p:spPr>
        <p:txBody>
          <a:bodyPr/>
          <a:lstStyle>
            <a:lvl1pPr>
              <a:defRPr/>
            </a:lvl1pPr>
          </a:lstStyle>
          <a:p>
            <a:fld id="{309580C1-430F-4FBB-A444-1964D9E9994B}" type="slidenum">
              <a:rPr lang="en-US">
                <a:solidFill>
                  <a:srgbClr val="0028A0"/>
                </a:solidFill>
              </a:rPr>
              <a:pPr/>
              <a:t>‹#›</a:t>
            </a:fld>
            <a:endParaRPr lang="en-US" dirty="0">
              <a:solidFill>
                <a:srgbClr val="0028A0"/>
              </a:solidFill>
            </a:endParaRPr>
          </a:p>
        </p:txBody>
      </p:sp>
    </p:spTree>
    <p:extLst>
      <p:ext uri="{BB962C8B-B14F-4D97-AF65-F5344CB8AC3E}">
        <p14:creationId xmlns:p14="http://schemas.microsoft.com/office/powerpoint/2010/main" val="4493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ection Head 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779588"/>
            <a:ext cx="8229600" cy="2286000"/>
          </a:xfrm>
          <a:noFill/>
          <a:ln w="9525">
            <a:noFill/>
            <a:miter lim="800000"/>
            <a:headEnd/>
            <a:tailEnd/>
          </a:ln>
          <a:effectLst/>
        </p:spPr>
        <p:txBody>
          <a:bodyPr vert="horz" wrap="square" lIns="0" tIns="0" rIns="0" bIns="0" numCol="1" anchor="t" anchorCtr="0" compatLnSpc="1">
            <a:prstTxWarp prst="textNoShape">
              <a:avLst/>
            </a:prstTxWarp>
          </a:bodyPr>
          <a:lstStyle>
            <a:lvl1pPr marL="342900" indent="-342900">
              <a:buClrTx/>
              <a:buFontTx/>
              <a:buNone/>
              <a:defRPr lang="en-US" sz="1600" dirty="0" smtClean="0">
                <a:solidFill>
                  <a:schemeClr val="bg2"/>
                </a:solidFill>
                <a:latin typeface="+mn-lt"/>
                <a:ea typeface="+mn-ea"/>
                <a:cs typeface="+mn-cs"/>
              </a:defRPr>
            </a:lvl1pPr>
            <a:lvl2pPr marL="342900" indent="-342900">
              <a:defRPr/>
            </a:lvl2pPr>
            <a:lvl3pPr marL="342900" indent="-342900">
              <a:defRPr/>
            </a:lvl3pPr>
          </a:lstStyle>
          <a:p>
            <a:pPr marL="304800" lvl="0" indent="-304800" algn="l" rtl="0" eaLnBrk="1" fontAlgn="base" hangingPunct="1">
              <a:spcBef>
                <a:spcPct val="60000"/>
              </a:spcBef>
              <a:spcAft>
                <a:spcPct val="0"/>
              </a:spcAft>
              <a:buClr>
                <a:schemeClr val="folHlink"/>
              </a:buClr>
            </a:pPr>
            <a:r>
              <a:rPr lang="en-US" smtClean="0"/>
              <a:t>Click to edit Master text styles</a:t>
            </a:r>
          </a:p>
        </p:txBody>
      </p:sp>
      <p:pic>
        <p:nvPicPr>
          <p:cNvPr id="5" name="Picture 45" descr="MCO011_MIS_agenda_175ppi"/>
          <p:cNvPicPr>
            <a:picLocks noChangeAspect="1" noChangeArrowheads="1"/>
          </p:cNvPicPr>
          <p:nvPr userDrawn="1"/>
        </p:nvPicPr>
        <p:blipFill>
          <a:blip r:embed="rId2" cstate="print"/>
          <a:srcRect b="15946"/>
          <a:stretch>
            <a:fillRect/>
          </a:stretch>
        </p:blipFill>
        <p:spPr bwMode="auto">
          <a:xfrm>
            <a:off x="0" y="4623961"/>
            <a:ext cx="9140825" cy="1653273"/>
          </a:xfrm>
          <a:prstGeom prst="rect">
            <a:avLst/>
          </a:prstGeom>
          <a:noFill/>
        </p:spPr>
      </p:pic>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79588"/>
            <a:ext cx="4023360" cy="4162425"/>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779588"/>
            <a:ext cx="4023360" cy="4162425"/>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58471"/>
            <a:ext cx="4023360" cy="516403"/>
          </a:xfrm>
          <a:noFill/>
          <a:ln w="9525">
            <a:noFill/>
            <a:miter lim="800000"/>
            <a:headEnd/>
            <a:tailEnd/>
          </a:ln>
          <a:effectLst/>
        </p:spPr>
        <p:txBody>
          <a:bodyPr vert="horz" wrap="square" lIns="0" tIns="0" rIns="0" bIns="0" numCol="1" anchor="ctr" anchorCtr="0" compatLnSpc="1">
            <a:prstTxWarp prst="textNoShape">
              <a:avLst/>
            </a:prstTxWarp>
          </a:bodyPr>
          <a:lstStyle>
            <a:lvl1pPr marL="0" indent="0">
              <a:buNone/>
              <a:defRPr lang="en-US" sz="1600" b="1" dirty="0" smtClean="0">
                <a:solidFill>
                  <a:schemeClr val="bg2"/>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rtl="0" fontAlgn="base">
              <a:spcBef>
                <a:spcPct val="60000"/>
              </a:spcBef>
              <a:spcAft>
                <a:spcPct val="0"/>
              </a:spcAft>
              <a:buClr>
                <a:schemeClr val="folHlink"/>
              </a:buClr>
              <a:buNone/>
            </a:pPr>
            <a:r>
              <a:rPr lang="en-US" smtClean="0"/>
              <a:t>Click to edit Master text styles</a:t>
            </a:r>
          </a:p>
        </p:txBody>
      </p:sp>
      <p:sp>
        <p:nvSpPr>
          <p:cNvPr id="4" name="Content Placeholder 3"/>
          <p:cNvSpPr>
            <a:spLocks noGrp="1"/>
          </p:cNvSpPr>
          <p:nvPr>
            <p:ph sz="half" idx="2"/>
          </p:nvPr>
        </p:nvSpPr>
        <p:spPr>
          <a:xfrm>
            <a:off x="457200" y="2286000"/>
            <a:ext cx="4023360" cy="3659188"/>
          </a:xfrm>
        </p:spPr>
        <p:txBody>
          <a:bodyPr/>
          <a:lstStyle>
            <a:lvl1pPr>
              <a:defRPr sz="1600"/>
            </a:lvl1pPr>
            <a:lvl2pPr>
              <a:defRPr sz="1400"/>
            </a:lvl2pPr>
            <a:lvl3pPr>
              <a:defRPr sz="1200"/>
            </a:lvl3pPr>
            <a:lvl4pPr>
              <a:defRPr sz="1100"/>
            </a:lvl4pPr>
            <a:lvl5pPr>
              <a:defRPr sz="11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658471"/>
            <a:ext cx="4023360" cy="516403"/>
          </a:xfrm>
        </p:spPr>
        <p:txBody>
          <a:bodyPr anchor="ctr" anchorCtr="0"/>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286000"/>
            <a:ext cx="4023360" cy="3659188"/>
          </a:xfrm>
        </p:spPr>
        <p:txBody>
          <a:bodyPr/>
          <a:lstStyle>
            <a:lvl1pPr>
              <a:defRPr sz="1600"/>
            </a:lvl1pPr>
            <a:lvl2pPr>
              <a:defRPr sz="1400"/>
            </a:lvl2pPr>
            <a:lvl3pPr>
              <a:defRPr sz="1200"/>
            </a:lvl3pPr>
            <a:lvl4pPr>
              <a:defRPr sz="1100"/>
            </a:lvl4pPr>
            <a:lvl5pPr>
              <a:defRPr sz="11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639763"/>
            <a:ext cx="8229600" cy="311150"/>
          </a:xfr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779588"/>
            <a:ext cx="8229600" cy="4162425"/>
          </a:xfrm>
        </p:spPr>
        <p:txBody>
          <a:bodyPr/>
          <a:lstStyle/>
          <a:p>
            <a:r>
              <a:rPr lang="en-US" smtClean="0"/>
              <a:t>Click icon to add chart</a:t>
            </a:r>
            <a:endParaRPr lang="en-US" dirty="0"/>
          </a:p>
        </p:txBody>
      </p:sp>
      <p:sp>
        <p:nvSpPr>
          <p:cNvPr id="4" name="Rectangle 2"/>
          <p:cNvSpPr>
            <a:spLocks noGrp="1" noChangeArrowheads="1"/>
          </p:cNvSpPr>
          <p:nvPr>
            <p:ph type="title"/>
          </p:nvPr>
        </p:nvSpPr>
        <p:spPr bwMode="auto">
          <a:xfrm>
            <a:off x="457200" y="639763"/>
            <a:ext cx="8229600" cy="311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title style</a:t>
            </a:r>
            <a:endParaRPr lang="en-US" dirty="0"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8" name="Table Placeholder 7"/>
          <p:cNvSpPr>
            <a:spLocks noGrp="1"/>
          </p:cNvSpPr>
          <p:nvPr>
            <p:ph type="tbl" sz="quarter" idx="11"/>
          </p:nvPr>
        </p:nvSpPr>
        <p:spPr>
          <a:xfrm>
            <a:off x="457200" y="1783080"/>
            <a:ext cx="8231187" cy="4167188"/>
          </a:xfrm>
        </p:spPr>
        <p:txBody>
          <a:bodyPr/>
          <a:lstStyle/>
          <a:p>
            <a:r>
              <a:rPr lang="en-US" smtClean="0"/>
              <a:t>Click icon to add table</a:t>
            </a:r>
            <a:endParaRPr lang="en-US" dirty="0"/>
          </a:p>
        </p:txBody>
      </p:sp>
      <p:sp>
        <p:nvSpPr>
          <p:cNvPr id="4" name="Rectangle 2"/>
          <p:cNvSpPr>
            <a:spLocks noGrp="1" noChangeArrowheads="1"/>
          </p:cNvSpPr>
          <p:nvPr>
            <p:ph type="title"/>
          </p:nvPr>
        </p:nvSpPr>
        <p:spPr bwMode="auto">
          <a:xfrm>
            <a:off x="457200" y="639763"/>
            <a:ext cx="8229600" cy="311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title style</a:t>
            </a:r>
            <a:endParaRPr lang="en-US" dirty="0" smtClean="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39763"/>
            <a:ext cx="8229600" cy="311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779588"/>
            <a:ext cx="8229600" cy="41624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7" name="Line 13"/>
          <p:cNvSpPr>
            <a:spLocks noChangeShapeType="1"/>
          </p:cNvSpPr>
          <p:nvPr/>
        </p:nvSpPr>
        <p:spPr bwMode="auto">
          <a:xfrm>
            <a:off x="227013" y="6265863"/>
            <a:ext cx="8683625" cy="0"/>
          </a:xfrm>
          <a:prstGeom prst="line">
            <a:avLst/>
          </a:prstGeom>
          <a:noFill/>
          <a:ln w="12700">
            <a:solidFill>
              <a:schemeClr val="tx1"/>
            </a:solidFill>
            <a:round/>
            <a:headEnd/>
            <a:tailEnd/>
          </a:ln>
          <a:effectLst/>
        </p:spPr>
        <p:txBody>
          <a:bodyPr/>
          <a:lstStyle/>
          <a:p>
            <a:endParaRPr lang="en-US"/>
          </a:p>
        </p:txBody>
      </p:sp>
      <p:sp>
        <p:nvSpPr>
          <p:cNvPr id="9" name="Rectangle 40"/>
          <p:cNvSpPr>
            <a:spLocks noChangeArrowheads="1"/>
          </p:cNvSpPr>
          <p:nvPr/>
        </p:nvSpPr>
        <p:spPr bwMode="gray">
          <a:xfrm>
            <a:off x="228600" y="219075"/>
            <a:ext cx="8702675" cy="219075"/>
          </a:xfrm>
          <a:prstGeom prst="rect">
            <a:avLst/>
          </a:prstGeom>
          <a:solidFill>
            <a:schemeClr val="tx1"/>
          </a:solidFill>
          <a:ln w="9525" algn="ctr">
            <a:noFill/>
            <a:miter lim="800000"/>
            <a:headEnd/>
            <a:tailEnd/>
          </a:ln>
          <a:effectLst/>
        </p:spPr>
        <p:txBody>
          <a:bodyPr wrap="none" anchor="ctr">
            <a:noAutofit/>
          </a:bodyPr>
          <a:lstStyle/>
          <a:p>
            <a:endParaRPr lang="en-US"/>
          </a:p>
        </p:txBody>
      </p:sp>
      <p:sp>
        <p:nvSpPr>
          <p:cNvPr id="12" name="Rectangle 47"/>
          <p:cNvSpPr txBox="1">
            <a:spLocks noChangeArrowheads="1"/>
          </p:cNvSpPr>
          <p:nvPr/>
        </p:nvSpPr>
        <p:spPr bwMode="gray">
          <a:xfrm>
            <a:off x="8589963" y="6503988"/>
            <a:ext cx="155448" cy="1555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algn="l">
              <a:spcBef>
                <a:spcPct val="0"/>
              </a:spcBef>
              <a:defRPr sz="900">
                <a:solidFill>
                  <a:schemeClr val="tx1"/>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26BA2513-99A6-4249-8CA7-3700E62FDB97}" type="slidenum">
              <a:rPr lang="en-US" sz="900" kern="1200" noProof="0" smtClean="0">
                <a:solidFill>
                  <a:schemeClr val="tx1"/>
                </a:solidFill>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lang="en-US" sz="900" kern="1200" noProof="0">
              <a:solidFill>
                <a:schemeClr val="tx1"/>
              </a:solidFill>
              <a:latin typeface="Arial" charset="0"/>
              <a:ea typeface="+mn-ea"/>
              <a:cs typeface="+mn-cs"/>
            </a:endParaRPr>
          </a:p>
        </p:txBody>
      </p:sp>
      <p:pic>
        <p:nvPicPr>
          <p:cNvPr id="15" name="Picture 38" descr="MIS_RGB"/>
          <p:cNvPicPr>
            <a:picLocks noChangeAspect="1" noChangeArrowheads="1"/>
          </p:cNvPicPr>
          <p:nvPr/>
        </p:nvPicPr>
        <p:blipFill>
          <a:blip r:embed="rId13" cstate="print"/>
          <a:srcRect/>
          <a:stretch>
            <a:fillRect/>
          </a:stretch>
        </p:blipFill>
        <p:spPr bwMode="gray">
          <a:xfrm>
            <a:off x="401638" y="6323013"/>
            <a:ext cx="1196975" cy="438150"/>
          </a:xfrm>
          <a:prstGeom prst="rect">
            <a:avLst/>
          </a:prstGeom>
          <a:noFill/>
        </p:spPr>
      </p:pic>
    </p:spTree>
  </p:cSld>
  <p:clrMap bg1="lt1" tx1="dk1" bg2="lt2" tx2="dk2" accent1="accent1" accent2="accent2" accent3="accent3" accent4="accent4" accent5="accent5" accent6="accent6" hlink="hlink" folHlink="folHlink"/>
  <p:sldLayoutIdLst>
    <p:sldLayoutId id="2147483740" r:id="rId1"/>
    <p:sldLayoutId id="2147483741"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iming>
    <p:tnLst>
      <p:par>
        <p:cTn id="1" dur="indefinite" restart="never" nodeType="tmRoot"/>
      </p:par>
    </p:tnLst>
  </p:timing>
  <p:hf hdr="0" ftr="0" dt="0"/>
  <p:txStyles>
    <p:titleStyle>
      <a:lvl1pPr algn="l" rtl="0" eaLnBrk="1" fontAlgn="base" hangingPunct="1">
        <a:lnSpc>
          <a:spcPct val="85000"/>
        </a:lnSpc>
        <a:spcBef>
          <a:spcPct val="0"/>
        </a:spcBef>
        <a:spcAft>
          <a:spcPct val="0"/>
        </a:spcAft>
        <a:defRPr sz="2400" b="1">
          <a:solidFill>
            <a:schemeClr val="tx1"/>
          </a:solidFill>
          <a:latin typeface="+mj-lt"/>
          <a:ea typeface="+mj-ea"/>
          <a:cs typeface="+mj-cs"/>
        </a:defRPr>
      </a:lvl1pPr>
      <a:lvl2pPr algn="l" rtl="0" eaLnBrk="1" fontAlgn="base" hangingPunct="1">
        <a:lnSpc>
          <a:spcPct val="85000"/>
        </a:lnSpc>
        <a:spcBef>
          <a:spcPct val="0"/>
        </a:spcBef>
        <a:spcAft>
          <a:spcPct val="0"/>
        </a:spcAft>
        <a:defRPr sz="2400" b="1">
          <a:solidFill>
            <a:schemeClr val="tx1"/>
          </a:solidFill>
          <a:latin typeface="Arial" charset="0"/>
        </a:defRPr>
      </a:lvl2pPr>
      <a:lvl3pPr algn="l" rtl="0" eaLnBrk="1" fontAlgn="base" hangingPunct="1">
        <a:lnSpc>
          <a:spcPct val="85000"/>
        </a:lnSpc>
        <a:spcBef>
          <a:spcPct val="0"/>
        </a:spcBef>
        <a:spcAft>
          <a:spcPct val="0"/>
        </a:spcAft>
        <a:defRPr sz="2400" b="1">
          <a:solidFill>
            <a:schemeClr val="tx1"/>
          </a:solidFill>
          <a:latin typeface="Arial" charset="0"/>
        </a:defRPr>
      </a:lvl3pPr>
      <a:lvl4pPr algn="l" rtl="0" eaLnBrk="1" fontAlgn="base" hangingPunct="1">
        <a:lnSpc>
          <a:spcPct val="85000"/>
        </a:lnSpc>
        <a:spcBef>
          <a:spcPct val="0"/>
        </a:spcBef>
        <a:spcAft>
          <a:spcPct val="0"/>
        </a:spcAft>
        <a:defRPr sz="2400" b="1">
          <a:solidFill>
            <a:schemeClr val="tx1"/>
          </a:solidFill>
          <a:latin typeface="Arial" charset="0"/>
        </a:defRPr>
      </a:lvl4pPr>
      <a:lvl5pPr algn="l" rtl="0" eaLnBrk="1" fontAlgn="base" hangingPunct="1">
        <a:lnSpc>
          <a:spcPct val="85000"/>
        </a:lnSpc>
        <a:spcBef>
          <a:spcPct val="0"/>
        </a:spcBef>
        <a:spcAft>
          <a:spcPct val="0"/>
        </a:spcAft>
        <a:defRPr sz="2400" b="1">
          <a:solidFill>
            <a:schemeClr val="tx1"/>
          </a:solidFill>
          <a:latin typeface="Arial" charset="0"/>
        </a:defRPr>
      </a:lvl5pPr>
      <a:lvl6pPr marL="457200" algn="l" rtl="0" eaLnBrk="1" fontAlgn="base" hangingPunct="1">
        <a:lnSpc>
          <a:spcPct val="85000"/>
        </a:lnSpc>
        <a:spcBef>
          <a:spcPct val="0"/>
        </a:spcBef>
        <a:spcAft>
          <a:spcPct val="0"/>
        </a:spcAft>
        <a:defRPr sz="2400" b="1">
          <a:solidFill>
            <a:schemeClr val="tx1"/>
          </a:solidFill>
          <a:latin typeface="Arial" charset="0"/>
        </a:defRPr>
      </a:lvl6pPr>
      <a:lvl7pPr marL="914400" algn="l" rtl="0" eaLnBrk="1" fontAlgn="base" hangingPunct="1">
        <a:lnSpc>
          <a:spcPct val="85000"/>
        </a:lnSpc>
        <a:spcBef>
          <a:spcPct val="0"/>
        </a:spcBef>
        <a:spcAft>
          <a:spcPct val="0"/>
        </a:spcAft>
        <a:defRPr sz="2400" b="1">
          <a:solidFill>
            <a:schemeClr val="tx1"/>
          </a:solidFill>
          <a:latin typeface="Arial" charset="0"/>
        </a:defRPr>
      </a:lvl7pPr>
      <a:lvl8pPr marL="1371600" algn="l" rtl="0" eaLnBrk="1" fontAlgn="base" hangingPunct="1">
        <a:lnSpc>
          <a:spcPct val="85000"/>
        </a:lnSpc>
        <a:spcBef>
          <a:spcPct val="0"/>
        </a:spcBef>
        <a:spcAft>
          <a:spcPct val="0"/>
        </a:spcAft>
        <a:defRPr sz="2400" b="1">
          <a:solidFill>
            <a:schemeClr val="tx1"/>
          </a:solidFill>
          <a:latin typeface="Arial" charset="0"/>
        </a:defRPr>
      </a:lvl8pPr>
      <a:lvl9pPr marL="1828800" algn="l" rtl="0" eaLnBrk="1" fontAlgn="base" hangingPunct="1">
        <a:lnSpc>
          <a:spcPct val="85000"/>
        </a:lnSpc>
        <a:spcBef>
          <a:spcPct val="0"/>
        </a:spcBef>
        <a:spcAft>
          <a:spcPct val="0"/>
        </a:spcAft>
        <a:defRPr sz="2400" b="1">
          <a:solidFill>
            <a:schemeClr val="tx1"/>
          </a:solidFill>
          <a:latin typeface="Arial" charset="0"/>
        </a:defRPr>
      </a:lvl9pPr>
    </p:titleStyle>
    <p:bodyStyle>
      <a:lvl1pPr algn="l" rtl="0" eaLnBrk="1" fontAlgn="base" hangingPunct="1">
        <a:spcBef>
          <a:spcPct val="60000"/>
        </a:spcBef>
        <a:spcAft>
          <a:spcPct val="0"/>
        </a:spcAft>
        <a:buClr>
          <a:schemeClr val="folHlink"/>
        </a:buClr>
        <a:defRPr sz="1600">
          <a:solidFill>
            <a:schemeClr val="bg2"/>
          </a:solidFill>
          <a:latin typeface="+mn-lt"/>
          <a:ea typeface="+mn-ea"/>
          <a:cs typeface="+mn-cs"/>
        </a:defRPr>
      </a:lvl1pPr>
      <a:lvl2pPr marL="230188" indent="-228600" algn="l" rtl="0" eaLnBrk="1" fontAlgn="base" hangingPunct="1">
        <a:spcBef>
          <a:spcPct val="50000"/>
        </a:spcBef>
        <a:spcAft>
          <a:spcPct val="0"/>
        </a:spcAft>
        <a:buClr>
          <a:srgbClr val="009BE1"/>
        </a:buClr>
        <a:buFont typeface="Arial" charset="0"/>
        <a:buChar char="»"/>
        <a:defRPr sz="1600">
          <a:solidFill>
            <a:schemeClr val="bg2"/>
          </a:solidFill>
          <a:latin typeface="+mn-lt"/>
        </a:defRPr>
      </a:lvl2pPr>
      <a:lvl3pPr marL="455613" indent="-223838" algn="l" rtl="0" eaLnBrk="1" fontAlgn="base" hangingPunct="1">
        <a:spcBef>
          <a:spcPct val="40000"/>
        </a:spcBef>
        <a:spcAft>
          <a:spcPct val="0"/>
        </a:spcAft>
        <a:buClr>
          <a:srgbClr val="009BE1"/>
        </a:buClr>
        <a:buFont typeface="Arial" charset="0"/>
        <a:buChar char="–"/>
        <a:defRPr sz="1400">
          <a:solidFill>
            <a:schemeClr val="bg2"/>
          </a:solidFill>
          <a:latin typeface="+mn-lt"/>
        </a:defRPr>
      </a:lvl3pPr>
      <a:lvl4pPr marL="684213" indent="-227013" algn="l" rtl="0" eaLnBrk="1" fontAlgn="base" hangingPunct="1">
        <a:spcBef>
          <a:spcPct val="40000"/>
        </a:spcBef>
        <a:spcAft>
          <a:spcPct val="0"/>
        </a:spcAft>
        <a:buClr>
          <a:srgbClr val="009BE1"/>
        </a:buClr>
        <a:buSzPct val="90000"/>
        <a:buFont typeface="Arial" charset="0"/>
        <a:buChar char="»"/>
        <a:defRPr sz="1200">
          <a:solidFill>
            <a:schemeClr val="bg2"/>
          </a:solidFill>
          <a:latin typeface="+mn-lt"/>
        </a:defRPr>
      </a:lvl4pPr>
      <a:lvl5pPr marL="912813" indent="-227013" algn="l" rtl="0" eaLnBrk="1" fontAlgn="base" hangingPunct="1">
        <a:spcBef>
          <a:spcPct val="40000"/>
        </a:spcBef>
        <a:spcAft>
          <a:spcPct val="0"/>
        </a:spcAft>
        <a:buClr>
          <a:srgbClr val="009BE1"/>
        </a:buClr>
        <a:buSzPct val="90000"/>
        <a:buFont typeface="Arial" charset="0"/>
        <a:buChar char="–"/>
        <a:defRPr sz="1200">
          <a:solidFill>
            <a:schemeClr val="bg2"/>
          </a:solidFill>
          <a:latin typeface="+mn-lt"/>
        </a:defRPr>
      </a:lvl5pPr>
      <a:lvl6pPr marL="13700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6pPr>
      <a:lvl7pPr marL="18272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7pPr>
      <a:lvl8pPr marL="22844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8pPr>
      <a:lvl9pPr marL="27416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446088" y="639763"/>
            <a:ext cx="8229600" cy="311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gray">
          <a:xfrm>
            <a:off x="447675" y="1779588"/>
            <a:ext cx="8229600" cy="4165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7" name="Line 13"/>
          <p:cNvSpPr>
            <a:spLocks noChangeShapeType="1"/>
          </p:cNvSpPr>
          <p:nvPr/>
        </p:nvSpPr>
        <p:spPr bwMode="gray">
          <a:xfrm>
            <a:off x="227013" y="6265863"/>
            <a:ext cx="8683625" cy="0"/>
          </a:xfrm>
          <a:prstGeom prst="line">
            <a:avLst/>
          </a:prstGeom>
          <a:noFill/>
          <a:ln w="12700">
            <a:solidFill>
              <a:schemeClr val="tx1"/>
            </a:solidFill>
            <a:round/>
            <a:headEnd/>
            <a:tailEnd/>
          </a:ln>
          <a:effectLst/>
        </p:spPr>
        <p:txBody>
          <a:bodyPr/>
          <a:lstStyle/>
          <a:p>
            <a:endParaRPr lang="fr-FR" b="0" dirty="0">
              <a:solidFill>
                <a:srgbClr val="000000"/>
              </a:solidFill>
            </a:endParaRPr>
          </a:p>
        </p:txBody>
      </p:sp>
      <p:pic>
        <p:nvPicPr>
          <p:cNvPr id="1062" name="Picture 38" descr="MIS_RGB"/>
          <p:cNvPicPr>
            <a:picLocks noChangeAspect="1" noChangeArrowheads="1"/>
          </p:cNvPicPr>
          <p:nvPr/>
        </p:nvPicPr>
        <p:blipFill>
          <a:blip r:embed="rId14" cstate="print"/>
          <a:srcRect/>
          <a:stretch>
            <a:fillRect/>
          </a:stretch>
        </p:blipFill>
        <p:spPr bwMode="gray">
          <a:xfrm>
            <a:off x="401638" y="6323013"/>
            <a:ext cx="1196975" cy="438150"/>
          </a:xfrm>
          <a:prstGeom prst="rect">
            <a:avLst/>
          </a:prstGeom>
          <a:noFill/>
        </p:spPr>
      </p:pic>
      <p:sp>
        <p:nvSpPr>
          <p:cNvPr id="1064" name="Rectangle 40"/>
          <p:cNvSpPr>
            <a:spLocks noChangeArrowheads="1"/>
          </p:cNvSpPr>
          <p:nvPr/>
        </p:nvSpPr>
        <p:spPr bwMode="gray">
          <a:xfrm>
            <a:off x="228600" y="219075"/>
            <a:ext cx="8702675" cy="219075"/>
          </a:xfrm>
          <a:prstGeom prst="rect">
            <a:avLst/>
          </a:prstGeom>
          <a:solidFill>
            <a:schemeClr val="tx1"/>
          </a:solidFill>
          <a:ln w="9525" algn="ctr">
            <a:noFill/>
            <a:miter lim="800000"/>
            <a:headEnd/>
            <a:tailEnd/>
          </a:ln>
          <a:effectLst/>
        </p:spPr>
        <p:txBody>
          <a:bodyPr wrap="none" anchor="ctr">
            <a:spAutoFit/>
          </a:bodyPr>
          <a:lstStyle/>
          <a:p>
            <a:endParaRPr lang="fr-FR" b="0" dirty="0">
              <a:solidFill>
                <a:srgbClr val="000000"/>
              </a:solidFill>
            </a:endParaRPr>
          </a:p>
        </p:txBody>
      </p:sp>
      <p:sp>
        <p:nvSpPr>
          <p:cNvPr id="1071" name="Rectangle 47"/>
          <p:cNvSpPr>
            <a:spLocks noGrp="1" noChangeArrowheads="1"/>
          </p:cNvSpPr>
          <p:nvPr>
            <p:ph type="sldNum" sz="quarter" idx="4"/>
          </p:nvPr>
        </p:nvSpPr>
        <p:spPr bwMode="gray">
          <a:xfrm>
            <a:off x="8589963" y="6475413"/>
            <a:ext cx="428625" cy="1555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algn="l">
              <a:spcBef>
                <a:spcPct val="0"/>
              </a:spcBef>
              <a:defRPr sz="900">
                <a:solidFill>
                  <a:schemeClr val="tx1"/>
                </a:solidFill>
              </a:defRPr>
            </a:lvl1pPr>
          </a:lstStyle>
          <a:p>
            <a:fld id="{F19EBF75-500B-42BC-9B1C-0624257C979F}" type="slidenum">
              <a:rPr lang="en-US" b="0">
                <a:solidFill>
                  <a:srgbClr val="0028A0"/>
                </a:solidFill>
              </a:rPr>
              <a:pPr/>
              <a:t>‹#›</a:t>
            </a:fld>
            <a:endParaRPr lang="en-US" b="0" dirty="0">
              <a:solidFill>
                <a:srgbClr val="0028A0"/>
              </a:solidFill>
            </a:endParaRPr>
          </a:p>
        </p:txBody>
      </p:sp>
    </p:spTree>
    <p:extLst>
      <p:ext uri="{BB962C8B-B14F-4D97-AF65-F5344CB8AC3E}">
        <p14:creationId xmlns:p14="http://schemas.microsoft.com/office/powerpoint/2010/main" val="656603905"/>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timing>
    <p:tnLst>
      <p:par>
        <p:cTn id="1" dur="indefinite" restart="never" nodeType="tmRoot"/>
      </p:par>
    </p:tnLst>
  </p:timing>
  <p:hf hdr="0" dt="0"/>
  <p:txStyles>
    <p:titleStyle>
      <a:lvl1pPr algn="l" rtl="0" eaLnBrk="1" fontAlgn="base" hangingPunct="1">
        <a:lnSpc>
          <a:spcPct val="85000"/>
        </a:lnSpc>
        <a:spcBef>
          <a:spcPct val="0"/>
        </a:spcBef>
        <a:spcAft>
          <a:spcPct val="0"/>
        </a:spcAft>
        <a:defRPr sz="2400" b="1">
          <a:solidFill>
            <a:schemeClr val="tx1"/>
          </a:solidFill>
          <a:latin typeface="+mj-lt"/>
          <a:ea typeface="+mj-ea"/>
          <a:cs typeface="+mj-cs"/>
        </a:defRPr>
      </a:lvl1pPr>
      <a:lvl2pPr algn="l" rtl="0" eaLnBrk="1" fontAlgn="base" hangingPunct="1">
        <a:lnSpc>
          <a:spcPct val="85000"/>
        </a:lnSpc>
        <a:spcBef>
          <a:spcPct val="0"/>
        </a:spcBef>
        <a:spcAft>
          <a:spcPct val="0"/>
        </a:spcAft>
        <a:defRPr sz="2400" b="1">
          <a:solidFill>
            <a:schemeClr val="tx1"/>
          </a:solidFill>
          <a:latin typeface="Arial" charset="0"/>
        </a:defRPr>
      </a:lvl2pPr>
      <a:lvl3pPr algn="l" rtl="0" eaLnBrk="1" fontAlgn="base" hangingPunct="1">
        <a:lnSpc>
          <a:spcPct val="85000"/>
        </a:lnSpc>
        <a:spcBef>
          <a:spcPct val="0"/>
        </a:spcBef>
        <a:spcAft>
          <a:spcPct val="0"/>
        </a:spcAft>
        <a:defRPr sz="2400" b="1">
          <a:solidFill>
            <a:schemeClr val="tx1"/>
          </a:solidFill>
          <a:latin typeface="Arial" charset="0"/>
        </a:defRPr>
      </a:lvl3pPr>
      <a:lvl4pPr algn="l" rtl="0" eaLnBrk="1" fontAlgn="base" hangingPunct="1">
        <a:lnSpc>
          <a:spcPct val="85000"/>
        </a:lnSpc>
        <a:spcBef>
          <a:spcPct val="0"/>
        </a:spcBef>
        <a:spcAft>
          <a:spcPct val="0"/>
        </a:spcAft>
        <a:defRPr sz="2400" b="1">
          <a:solidFill>
            <a:schemeClr val="tx1"/>
          </a:solidFill>
          <a:latin typeface="Arial" charset="0"/>
        </a:defRPr>
      </a:lvl4pPr>
      <a:lvl5pPr algn="l" rtl="0" eaLnBrk="1" fontAlgn="base" hangingPunct="1">
        <a:lnSpc>
          <a:spcPct val="85000"/>
        </a:lnSpc>
        <a:spcBef>
          <a:spcPct val="0"/>
        </a:spcBef>
        <a:spcAft>
          <a:spcPct val="0"/>
        </a:spcAft>
        <a:defRPr sz="2400" b="1">
          <a:solidFill>
            <a:schemeClr val="tx1"/>
          </a:solidFill>
          <a:latin typeface="Arial" charset="0"/>
        </a:defRPr>
      </a:lvl5pPr>
      <a:lvl6pPr marL="457200" algn="l" rtl="0" eaLnBrk="1" fontAlgn="base" hangingPunct="1">
        <a:lnSpc>
          <a:spcPct val="85000"/>
        </a:lnSpc>
        <a:spcBef>
          <a:spcPct val="0"/>
        </a:spcBef>
        <a:spcAft>
          <a:spcPct val="0"/>
        </a:spcAft>
        <a:defRPr sz="2400" b="1">
          <a:solidFill>
            <a:schemeClr val="tx1"/>
          </a:solidFill>
          <a:latin typeface="Arial" charset="0"/>
        </a:defRPr>
      </a:lvl6pPr>
      <a:lvl7pPr marL="914400" algn="l" rtl="0" eaLnBrk="1" fontAlgn="base" hangingPunct="1">
        <a:lnSpc>
          <a:spcPct val="85000"/>
        </a:lnSpc>
        <a:spcBef>
          <a:spcPct val="0"/>
        </a:spcBef>
        <a:spcAft>
          <a:spcPct val="0"/>
        </a:spcAft>
        <a:defRPr sz="2400" b="1">
          <a:solidFill>
            <a:schemeClr val="tx1"/>
          </a:solidFill>
          <a:latin typeface="Arial" charset="0"/>
        </a:defRPr>
      </a:lvl7pPr>
      <a:lvl8pPr marL="1371600" algn="l" rtl="0" eaLnBrk="1" fontAlgn="base" hangingPunct="1">
        <a:lnSpc>
          <a:spcPct val="85000"/>
        </a:lnSpc>
        <a:spcBef>
          <a:spcPct val="0"/>
        </a:spcBef>
        <a:spcAft>
          <a:spcPct val="0"/>
        </a:spcAft>
        <a:defRPr sz="2400" b="1">
          <a:solidFill>
            <a:schemeClr val="tx1"/>
          </a:solidFill>
          <a:latin typeface="Arial" charset="0"/>
        </a:defRPr>
      </a:lvl8pPr>
      <a:lvl9pPr marL="1828800" algn="l" rtl="0" eaLnBrk="1" fontAlgn="base" hangingPunct="1">
        <a:lnSpc>
          <a:spcPct val="85000"/>
        </a:lnSpc>
        <a:spcBef>
          <a:spcPct val="0"/>
        </a:spcBef>
        <a:spcAft>
          <a:spcPct val="0"/>
        </a:spcAft>
        <a:defRPr sz="2400" b="1">
          <a:solidFill>
            <a:schemeClr val="tx1"/>
          </a:solidFill>
          <a:latin typeface="Arial" charset="0"/>
        </a:defRPr>
      </a:lvl9pPr>
    </p:titleStyle>
    <p:bodyStyle>
      <a:lvl1pPr algn="l" rtl="0" eaLnBrk="1" fontAlgn="base" hangingPunct="1">
        <a:spcBef>
          <a:spcPct val="60000"/>
        </a:spcBef>
        <a:spcAft>
          <a:spcPct val="0"/>
        </a:spcAft>
        <a:buClr>
          <a:schemeClr val="folHlink"/>
        </a:buClr>
        <a:defRPr sz="1600">
          <a:solidFill>
            <a:schemeClr val="bg2"/>
          </a:solidFill>
          <a:latin typeface="+mn-lt"/>
          <a:ea typeface="+mn-ea"/>
          <a:cs typeface="+mn-cs"/>
        </a:defRPr>
      </a:lvl1pPr>
      <a:lvl2pPr marL="230188" indent="-228600" algn="l" rtl="0" eaLnBrk="1" fontAlgn="base" hangingPunct="1">
        <a:spcBef>
          <a:spcPct val="50000"/>
        </a:spcBef>
        <a:spcAft>
          <a:spcPct val="0"/>
        </a:spcAft>
        <a:buClr>
          <a:schemeClr val="accent2"/>
        </a:buClr>
        <a:buFont typeface="Arial" charset="0"/>
        <a:buChar char="»"/>
        <a:defRPr sz="1600">
          <a:solidFill>
            <a:schemeClr val="bg2"/>
          </a:solidFill>
          <a:latin typeface="+mn-lt"/>
        </a:defRPr>
      </a:lvl2pPr>
      <a:lvl3pPr marL="455613" indent="-223838" algn="l" rtl="0" eaLnBrk="1" fontAlgn="base" hangingPunct="1">
        <a:spcBef>
          <a:spcPct val="40000"/>
        </a:spcBef>
        <a:spcAft>
          <a:spcPct val="0"/>
        </a:spcAft>
        <a:buClr>
          <a:schemeClr val="accent2"/>
        </a:buClr>
        <a:buFont typeface="Arial" charset="0"/>
        <a:buChar char="–"/>
        <a:defRPr sz="1400">
          <a:solidFill>
            <a:schemeClr val="bg2"/>
          </a:solidFill>
          <a:latin typeface="+mn-lt"/>
        </a:defRPr>
      </a:lvl3pPr>
      <a:lvl4pPr marL="6842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4pPr>
      <a:lvl5pPr marL="9128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5pPr>
      <a:lvl6pPr marL="13700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6pPr>
      <a:lvl7pPr marL="18272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7pPr>
      <a:lvl8pPr marL="22844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8pPr>
      <a:lvl9pPr marL="2741613" indent="-227013" algn="l" rtl="0" eaLnBrk="1" fontAlgn="base" hangingPunct="1">
        <a:spcBef>
          <a:spcPct val="40000"/>
        </a:spcBef>
        <a:spcAft>
          <a:spcPct val="0"/>
        </a:spcAft>
        <a:buClr>
          <a:schemeClr val="accent2"/>
        </a:buClr>
        <a:buSzPct val="90000"/>
        <a:buFont typeface="Arial" charset="0"/>
        <a:buChar char="–"/>
        <a:defRPr sz="1200">
          <a:solidFill>
            <a:schemeClr val="bg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oodys.com/"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mailto:first.last@moodys.com"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p:cNvSpPr>
            <a:spLocks noGrp="1" noChangeArrowheads="1"/>
          </p:cNvSpPr>
          <p:nvPr>
            <p:ph type="ctrTitle"/>
          </p:nvPr>
        </p:nvSpPr>
        <p:spPr>
          <a:xfrm>
            <a:off x="457200" y="4251960"/>
            <a:ext cx="8437562" cy="418576"/>
          </a:xfrm>
        </p:spPr>
        <p:txBody>
          <a:bodyPr/>
          <a:lstStyle/>
          <a:p>
            <a:r>
              <a:rPr lang="en-US" sz="3200" dirty="0" smtClean="0"/>
              <a:t>Mortgage Companies</a:t>
            </a:r>
            <a:endParaRPr lang="en-US" sz="3200" dirty="0"/>
          </a:p>
        </p:txBody>
      </p:sp>
      <p:sp>
        <p:nvSpPr>
          <p:cNvPr id="9" name="Rectangle 16"/>
          <p:cNvSpPr>
            <a:spLocks noChangeArrowheads="1"/>
          </p:cNvSpPr>
          <p:nvPr/>
        </p:nvSpPr>
        <p:spPr bwMode="auto">
          <a:xfrm>
            <a:off x="6557963" y="6482071"/>
            <a:ext cx="2133600" cy="184666"/>
          </a:xfrm>
          <a:prstGeom prst="rect">
            <a:avLst/>
          </a:prstGeom>
          <a:noFill/>
          <a:ln w="9525">
            <a:noFill/>
            <a:miter lim="800000"/>
            <a:headEnd/>
            <a:tailEnd/>
          </a:ln>
          <a:effectLst/>
        </p:spPr>
        <p:txBody>
          <a:bodyPr lIns="0" tIns="0" rIns="0" bIns="0">
            <a:spAutoFit/>
          </a:bodyPr>
          <a:lstStyle/>
          <a:p>
            <a:pPr algn="r">
              <a:spcBef>
                <a:spcPct val="0"/>
              </a:spcBef>
            </a:pPr>
            <a:r>
              <a:rPr lang="en-US" sz="1200" b="0" dirty="0" smtClean="0">
                <a:solidFill>
                  <a:schemeClr val="bg2"/>
                </a:solidFill>
              </a:rPr>
              <a:t>JUNE, 2016</a:t>
            </a:r>
            <a:endParaRPr lang="en-US" sz="1200" b="0" dirty="0">
              <a:solidFill>
                <a:schemeClr val="bg2"/>
              </a:solidFill>
            </a:endParaRPr>
          </a:p>
        </p:txBody>
      </p:sp>
      <p:sp>
        <p:nvSpPr>
          <p:cNvPr id="2" name="TextBox 1"/>
          <p:cNvSpPr txBox="1"/>
          <p:nvPr/>
        </p:nvSpPr>
        <p:spPr bwMode="gray">
          <a:xfrm>
            <a:off x="323528" y="4869160"/>
            <a:ext cx="8424936" cy="707886"/>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l"/>
            <a:r>
              <a:rPr lang="en-US" b="0" dirty="0" smtClean="0"/>
              <a:t>GNMA </a:t>
            </a:r>
            <a:r>
              <a:rPr lang="en-US" b="0" dirty="0"/>
              <a:t>Conference on Managing Value and Liquidity in Mortgage </a:t>
            </a:r>
            <a:r>
              <a:rPr lang="en-US" b="0" dirty="0" smtClean="0"/>
              <a:t>Servicing, June 24, 2016</a:t>
            </a:r>
          </a:p>
          <a:p>
            <a:pPr algn="l"/>
            <a:r>
              <a:rPr lang="en-US" b="0" dirty="0" smtClean="0"/>
              <a:t>Warren Kornfeld, Senior Vice President – Financial Institutions Group</a:t>
            </a:r>
            <a:endParaRPr lang="en-US" b="0" dirty="0"/>
          </a:p>
        </p:txBody>
      </p:sp>
    </p:spTree>
    <p:extLst>
      <p:ext uri="{BB962C8B-B14F-4D97-AF65-F5344CB8AC3E}">
        <p14:creationId xmlns:p14="http://schemas.microsoft.com/office/powerpoint/2010/main" val="3275315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1554" y="483958"/>
            <a:ext cx="8245884" cy="295466"/>
          </a:xfrm>
          <a:prstGeom prst="rect">
            <a:avLst/>
          </a:prstGeom>
          <a:noFill/>
          <a:ln w="6350">
            <a:solidFill>
              <a:schemeClr val="bg1">
                <a:lumMod val="50000"/>
              </a:schemeClr>
            </a:solidFill>
          </a:ln>
        </p:spPr>
        <p:txBody>
          <a:bodyPr wrap="square" lIns="45720" rIns="45720">
            <a:spAutoFit/>
          </a:bodyPr>
          <a:lstStyle/>
          <a:p>
            <a:pPr algn="l">
              <a:spcBef>
                <a:spcPct val="60000"/>
              </a:spcBef>
              <a:buClr>
                <a:schemeClr val="folHlink"/>
              </a:buClr>
            </a:pPr>
            <a:r>
              <a:rPr lang="en-US" sz="660" b="0" dirty="0">
                <a:solidFill>
                  <a:srgbClr val="808080"/>
                </a:solidFill>
                <a:ea typeface="宋体" pitchFamily="1" charset="-122"/>
              </a:rPr>
              <a:t>This publication does not announce a credit rating action.  For any credit ratings referenced in this publication, please see the ratings tab on the issuer/entity page on </a:t>
            </a:r>
            <a:r>
              <a:rPr lang="en-US" sz="660" b="0" dirty="0">
                <a:solidFill>
                  <a:srgbClr val="808080"/>
                </a:solidFill>
                <a:ea typeface="宋体" pitchFamily="1" charset="-122"/>
                <a:hlinkClick r:id="rId3"/>
              </a:rPr>
              <a:t>www.moodys.com</a:t>
            </a:r>
            <a:r>
              <a:rPr lang="en-US" sz="660" b="0" dirty="0">
                <a:solidFill>
                  <a:srgbClr val="808080"/>
                </a:solidFill>
                <a:ea typeface="宋体" pitchFamily="1" charset="-122"/>
              </a:rPr>
              <a:t> for the most updated credit rating action information and rating history.</a:t>
            </a:r>
          </a:p>
        </p:txBody>
      </p:sp>
      <p:sp>
        <p:nvSpPr>
          <p:cNvPr id="4" name="Rectangle 7"/>
          <p:cNvSpPr>
            <a:spLocks noChangeArrowheads="1"/>
          </p:cNvSpPr>
          <p:nvPr/>
        </p:nvSpPr>
        <p:spPr bwMode="gray">
          <a:xfrm>
            <a:off x="469706" y="892895"/>
            <a:ext cx="8213725" cy="5163920"/>
          </a:xfrm>
          <a:prstGeom prst="rect">
            <a:avLst/>
          </a:prstGeom>
          <a:noFill/>
          <a:ln w="9525">
            <a:noFill/>
            <a:miter lim="800000"/>
            <a:headEnd/>
            <a:tailEnd/>
          </a:ln>
          <a:effectLst/>
        </p:spPr>
        <p:txBody>
          <a:bodyPr lIns="0" tIns="0" rIns="0" bIns="0" numCol="2" spcCol="182880" anchor="t" anchorCtr="0">
            <a:noAutofit/>
          </a:bodyPr>
          <a:lstStyle/>
          <a:p>
            <a:pPr algn="l">
              <a:spcBef>
                <a:spcPct val="60000"/>
              </a:spcBef>
              <a:buClr>
                <a:srgbClr val="464B50"/>
              </a:buClr>
            </a:pPr>
            <a:r>
              <a:rPr lang="en-US" altLang="zh-CN" sz="650" b="0" dirty="0" smtClean="0">
                <a:solidFill>
                  <a:srgbClr val="808080"/>
                </a:solidFill>
                <a:ea typeface="宋体" pitchFamily="1" charset="-122"/>
              </a:rPr>
              <a:t>© 2016 Moody’s Corporation, Moody’s Investors Service, Inc., Moody’s Analytics, Inc.  and/or their licensors and affiliates (collectively, “MOODY’S”). All rights reserved.</a:t>
            </a:r>
            <a:r>
              <a:rPr lang="en-US" sz="800" dirty="0"/>
              <a:t> </a:t>
            </a:r>
            <a:endParaRPr lang="en-US" altLang="zh-CN" sz="650" b="0" dirty="0" smtClean="0">
              <a:solidFill>
                <a:srgbClr val="808080"/>
              </a:solidFill>
              <a:ea typeface="宋体" pitchFamily="1" charset="-122"/>
            </a:endParaRPr>
          </a:p>
          <a:p>
            <a:pPr algn="l"/>
            <a:r>
              <a:rPr lang="en-GB" sz="650" b="0" dirty="0">
                <a:solidFill>
                  <a:schemeClr val="bg2">
                    <a:lumMod val="50000"/>
                    <a:lumOff val="50000"/>
                  </a:schemeClr>
                </a:solidFill>
              </a:rPr>
              <a:t>CREDIT RATINGS ISSUED BY MOODY'S INVESTORS SERVICE, INC. AND ITS RATINGS AFFILIATES (“MIS”) ARE MOODY’S CURRENT OPINIONS OF THE RELATIVE FUTURE CREDIT RISK OF ENTITIES, CREDIT COMMITMENTS, OR DEBT OR DEBT-LIKE SECURITIES, AND CREDIT RATINGS AND RESEARCH PUBLICATIONS PUBLISHED BY MOODY’S (“MOODY’S PUBLICATIONS”) MAY INCLUDE MOODY’S CURRENT OPINIONS OF THE RELATIVE FUTURE CREDIT RISK OF ENTITIES, CREDIT COMMITMENTS, OR DEBT OR DEBT-LIKE SECURITIES. MOODY’S DEFINES CREDIT RISK AS THE RISK THAT AN ENTITY MAY NOT MEET ITS CONTRACTUAL, FINANCIAL OBLIGATIONS AS THEY COME DUE AND ANY ESTIMATED FINANCIAL LOSS IN THE EVENT OF DEFAULT. CREDIT RATINGS DO NOT ADDRESS ANY OTHER RISK, INCLUDING BUT NOT LIMITED TO: LIQUIDITY RISK, MARKET VALUE RISK, OR PRICE VOLATILITY. CREDIT RATINGS AND MOODY’S OPINIONS INCLUDED IN MOODY’S PUBLICATIONS ARE NOT STATEMENTS OF CURRENT OR HISTORICAL FACT. MOODY’S PUBLICATIONS MAY ALSO INCLUDE QUANTITATIVE MODEL-BASED ESTIMATES OF CREDIT RISK AND RELATED OPINIONS OR COMMENTARY PUBLISHED BY MOODY’S ANALYTICS, INC. CREDIT RATINGS AND MOODY’S PUBLICATIONS DO NOT CONSTITUTE OR PROVIDE INVESTMENT OR FINANCIAL ADVICE, AND CREDIT RATINGS AND MOODY’S PUBLICATIONS ARE NOT AND DO NOT PROVIDE RECOMMENDATIONS TO PURCHASE, SELL, OR HOLD PARTICULAR SECURITIES. NEITHER CREDIT RATINGS NOR MOODY’S PUBLICATIONS COMMENT ON THE SUITABILITY OF AN INVESTMENT FOR ANY PARTICULAR INVESTOR. MOODY’S ISSUES ITS CREDIT RATINGS AND PUBLISHES MOODY’S PUBLICATIONS WITH THE EXPECTATION AND UNDERSTANDING THAT EACH INVESTOR WILL, WITH DUE CARE, MAKE ITS OWN STUDY AND EVALUATION OF EACH SECURITY THAT IS UNDER CONSIDERATION FOR PURCHASE, HOLDING, OR SALE. </a:t>
            </a:r>
            <a:endParaRPr lang="en-US" sz="650" b="0" dirty="0">
              <a:solidFill>
                <a:schemeClr val="bg2">
                  <a:lumMod val="50000"/>
                  <a:lumOff val="50000"/>
                </a:schemeClr>
              </a:solidFill>
            </a:endParaRPr>
          </a:p>
          <a:p>
            <a:pPr algn="l"/>
            <a:r>
              <a:rPr lang="en-US" sz="650" b="0" dirty="0">
                <a:solidFill>
                  <a:schemeClr val="bg2">
                    <a:lumMod val="50000"/>
                    <a:lumOff val="50000"/>
                  </a:schemeClr>
                </a:solidFill>
              </a:rPr>
              <a:t>MOODY’S CREDIT RATINGS AND MOODY’S PUBLICATIONS ARE NOT INTENDED FOR USE </a:t>
            </a:r>
            <a:r>
              <a:rPr lang="en-US" sz="650" b="0" dirty="0" smtClean="0">
                <a:solidFill>
                  <a:schemeClr val="bg2">
                    <a:lumMod val="50000"/>
                    <a:lumOff val="50000"/>
                  </a:schemeClr>
                </a:solidFill>
              </a:rPr>
              <a:t/>
            </a:r>
            <a:br>
              <a:rPr lang="en-US" sz="650" b="0" dirty="0" smtClean="0">
                <a:solidFill>
                  <a:schemeClr val="bg2">
                    <a:lumMod val="50000"/>
                    <a:lumOff val="50000"/>
                  </a:schemeClr>
                </a:solidFill>
              </a:rPr>
            </a:br>
            <a:r>
              <a:rPr lang="en-US" sz="650" b="0" dirty="0" smtClean="0">
                <a:solidFill>
                  <a:schemeClr val="bg2">
                    <a:lumMod val="50000"/>
                    <a:lumOff val="50000"/>
                  </a:schemeClr>
                </a:solidFill>
              </a:rPr>
              <a:t>BY </a:t>
            </a:r>
            <a:r>
              <a:rPr lang="en-US" sz="650" b="0" dirty="0">
                <a:solidFill>
                  <a:schemeClr val="bg2">
                    <a:lumMod val="50000"/>
                    <a:lumOff val="50000"/>
                  </a:schemeClr>
                </a:solidFill>
              </a:rPr>
              <a:t>RETAIL INVESTORS AND IT WOULD BE RECKLESS AND INAPPROPRIATE FOR RETAIL INVESTORS TO USE MOODY’S CREDIT RATINGS OR MOODY’S PUBLICATIONS WHEN MAKING AN INVESTMENT DECISION.  IF IN DOUBT YOU SHOULD CONTACT YOUR FINANCIAL OR OTHER PROFESSIONAL ADVISER.</a:t>
            </a:r>
          </a:p>
          <a:p>
            <a:pPr algn="l"/>
            <a:r>
              <a:rPr lang="en-US" sz="650" b="0" dirty="0">
                <a:solidFill>
                  <a:schemeClr val="bg2">
                    <a:lumMod val="50000"/>
                    <a:lumOff val="50000"/>
                  </a:schemeClr>
                </a:solidFill>
              </a:rPr>
              <a:t>ALL INFORMATION CONTAINED HEREIN IS PROTECTED BY LAW, INCLUDING BUT NOT LIMITED TO, COPYRIGHT LAW, AND NONE OF SUCH INFORMATION MAY BE COPIED OR OTHERWISE REPRODUCED, REPACKAGED, FURTHER TRANSMITTED, TRANSFERRED, DISSEMINATED, REDISTRIBUTED OR RESOLD, OR STORED FOR SUBSEQUENT USE FOR ANY SUCH PURPOSE, IN WHOLE OR IN PART, IN ANY FORM OR MANNER OR BY ANY MEANS WHATSOEVER, BY ANY PERSON WITHOUT MOODY’S PRIOR WRITTEN CONSENT. </a:t>
            </a:r>
          </a:p>
          <a:p>
            <a:pPr algn="l"/>
            <a:r>
              <a:rPr lang="en-US" sz="650" b="0" dirty="0">
                <a:solidFill>
                  <a:schemeClr val="bg2">
                    <a:lumMod val="50000"/>
                    <a:lumOff val="50000"/>
                  </a:schemeClr>
                </a:solidFill>
              </a:rPr>
              <a:t>All information contained herein is obtained by MOODY’S from sources believed by it to be accurate and reliable. Because of the possibility of human or mechanical error as well as other factors, however, all information contained herein is provided “AS IS” without warranty of any kind. MOODY'S adopts all necessary measures so that the information it uses in assigning a credit rating is of sufficient quality and from sources MOODY'S considers to be reliable including, when appropriate, independent third-party sources. However, MOODY’S is not an auditor and cannot in every instance independently verify or validate information received in the rating process or in preparing the Moody’s Publications. </a:t>
            </a:r>
          </a:p>
          <a:p>
            <a:pPr algn="l"/>
            <a:r>
              <a:rPr lang="en-US" sz="650" b="0" dirty="0" smtClean="0">
                <a:solidFill>
                  <a:schemeClr val="bg2">
                    <a:lumMod val="50000"/>
                    <a:lumOff val="50000"/>
                  </a:schemeClr>
                </a:solidFill>
              </a:rPr>
              <a:t>To </a:t>
            </a:r>
            <a:r>
              <a:rPr lang="en-US" sz="650" b="0" dirty="0">
                <a:solidFill>
                  <a:schemeClr val="bg2">
                    <a:lumMod val="50000"/>
                    <a:lumOff val="50000"/>
                  </a:schemeClr>
                </a:solidFill>
              </a:rPr>
              <a:t>the extent permitted by law, MOODY’S and its directors, officers, employees, agents, representatives, licensors and suppliers disclaim liability to any person or entity for any indirect, special, consequential, or incidental losses or damages whatsoever arising from or in connection with the information contained herein or the use of or inability to use any such information, even if MOODY’S or any of its directors, officers, employees, agents, representatives, licensors or suppliers is advised in advance of the possibility of such losses or damages, including but not limited to: (a) any loss of present or prospective profits or (b) any loss or damage arising where the relevant financial instrument is not the subject of a particular credit rating assigned by </a:t>
            </a:r>
            <a:r>
              <a:rPr lang="en-US" sz="650" b="0" dirty="0" smtClean="0">
                <a:solidFill>
                  <a:schemeClr val="bg2">
                    <a:lumMod val="50000"/>
                    <a:lumOff val="50000"/>
                  </a:schemeClr>
                </a:solidFill>
              </a:rPr>
              <a:t>MOODY’S.</a:t>
            </a:r>
          </a:p>
          <a:p>
            <a:pPr algn="l"/>
            <a:r>
              <a:rPr lang="en-US" sz="650" b="0" dirty="0" smtClean="0">
                <a:solidFill>
                  <a:schemeClr val="bg2">
                    <a:lumMod val="50000"/>
                    <a:lumOff val="50000"/>
                  </a:schemeClr>
                </a:solidFill>
              </a:rPr>
              <a:t>To the extent permitted by law, MOODY’S and its directors, officers, employees, agents, representatives, licensors and suppliers disclaim liability for any direct or compensatory losses or damages caused to any person or entity, including but not limited to by any negligence (but excluding fraud, willful misconduct or any other type of liability that, for the avoidance of doubt, by law cannot be excluded) on the part of, or any contingency within or beyond the control of, MOODY’S or any of its directors, officers, employees, agents, representatives, licensors or suppliers, arising from or in connection with the information contained herein or the use of or inability to use any such information.</a:t>
            </a:r>
          </a:p>
          <a:p>
            <a:pPr algn="l"/>
            <a:r>
              <a:rPr lang="en-US" sz="650" b="0" dirty="0" smtClean="0">
                <a:solidFill>
                  <a:schemeClr val="bg2">
                    <a:lumMod val="50000"/>
                    <a:lumOff val="50000"/>
                  </a:schemeClr>
                </a:solidFill>
              </a:rPr>
              <a:t>NO </a:t>
            </a:r>
            <a:r>
              <a:rPr lang="en-US" sz="650" b="0" dirty="0">
                <a:solidFill>
                  <a:schemeClr val="bg2">
                    <a:lumMod val="50000"/>
                    <a:lumOff val="50000"/>
                  </a:schemeClr>
                </a:solidFill>
              </a:rPr>
              <a:t>WARRANTY, EXPRESS OR IMPLIED, AS TO THE ACCURACY, TIMELINESS, COMPLETENESS, MERCHANTABILITY OR FITNESS FOR ANY PARTICULAR PURPOSE OF ANY SUCH RATING OR OTHER OPINION OR INFORMATION IS GIVEN OR MADE BY MOODY’S IN ANY FORM OR MANNER WHATSOEVER.</a:t>
            </a:r>
          </a:p>
          <a:p>
            <a:pPr algn="l"/>
            <a:r>
              <a:rPr lang="en-US" sz="650" b="0" dirty="0" smtClean="0">
                <a:solidFill>
                  <a:schemeClr val="bg2">
                    <a:lumMod val="50000"/>
                    <a:lumOff val="50000"/>
                  </a:schemeClr>
                </a:solidFill>
              </a:rPr>
              <a:t>Moody’s </a:t>
            </a:r>
            <a:r>
              <a:rPr lang="en-US" sz="650" b="0" dirty="0">
                <a:solidFill>
                  <a:schemeClr val="bg2">
                    <a:lumMod val="50000"/>
                    <a:lumOff val="50000"/>
                  </a:schemeClr>
                </a:solidFill>
              </a:rPr>
              <a:t>Investors Service, Inc., a wholly-owned credit rating agency subsidiary of Moody’s Corporation (“MCO”), hereby discloses that most issuers of debt securities (including corporate and municipal bonds, debentures, notes and commercial paper) and preferred stock rated by Moody’s Investors Service, Inc. have, prior to assignment of any rating, agreed to pay to Moody’s Investors Service, Inc. for appraisal and rating services rendered by it fees ranging from $1,500 to approximately $2,500,000. MCO and MIS also maintain policies and procedures to address the independence of MIS’s ratings and rating processes. Information regarding certain affiliations that may exist between directors of MCO and rated entities, and between entities who hold ratings from MIS and have also publicly reported to the SEC an ownership interest in MCO of more than 5%, is posted annually at www.moodys.com under the heading “Investor Relations — Corporate Governance — Director and Shareholder Affiliation Policy.”</a:t>
            </a:r>
          </a:p>
          <a:p>
            <a:pPr algn="l"/>
            <a:r>
              <a:rPr lang="en-US" sz="650" b="0" dirty="0" smtClean="0">
                <a:solidFill>
                  <a:schemeClr val="bg2">
                    <a:lumMod val="50000"/>
                    <a:lumOff val="50000"/>
                  </a:schemeClr>
                </a:solidFill>
              </a:rPr>
              <a:t>Additional </a:t>
            </a:r>
            <a:r>
              <a:rPr lang="en-US" sz="650" b="0" dirty="0">
                <a:solidFill>
                  <a:schemeClr val="bg2">
                    <a:lumMod val="50000"/>
                    <a:lumOff val="50000"/>
                  </a:schemeClr>
                </a:solidFill>
              </a:rPr>
              <a:t>terms for Australia only: Any publication into Australia of this document is pursuant to the Australian Financial Services License of MOODY’S affiliate, Moody’s Investors Service Pty Limited ABN 61 003 399 657AFSL 336969 and/or Moody’s Analytics Australia Pty Ltd ABN 94 105 136 972 AFSL 383569 (as applicable). This document is intended to be provided only to “wholesale clients” within the meaning of section 761G of the Corporations Act 2001. By continuing to access this document from within Australia, you represent to MOODY’S that you are, or are accessing the document as a representative of, a “wholesale client” and that neither you nor the entity you represent will directly or indirectly disseminate this document or its </a:t>
            </a:r>
            <a:r>
              <a:rPr lang="en-US" sz="650" b="0" dirty="0" smtClean="0">
                <a:solidFill>
                  <a:schemeClr val="bg2">
                    <a:lumMod val="50000"/>
                    <a:lumOff val="50000"/>
                  </a:schemeClr>
                </a:solidFill>
              </a:rPr>
              <a:t>contents </a:t>
            </a:r>
            <a:r>
              <a:rPr lang="en-US" sz="650" b="0" dirty="0">
                <a:solidFill>
                  <a:schemeClr val="bg2">
                    <a:lumMod val="50000"/>
                    <a:lumOff val="50000"/>
                  </a:schemeClr>
                </a:solidFill>
              </a:rPr>
              <a:t>to “retail clients” within the meaning of section 761G of the Corporations Act 2001. </a:t>
            </a:r>
            <a:endParaRPr lang="en-US" sz="650" b="0" dirty="0" smtClean="0">
              <a:solidFill>
                <a:schemeClr val="bg2">
                  <a:lumMod val="50000"/>
                  <a:lumOff val="50000"/>
                </a:schemeClr>
              </a:solidFill>
            </a:endParaRPr>
          </a:p>
          <a:p>
            <a:pPr algn="l"/>
            <a:r>
              <a:rPr lang="en-US" sz="650" b="0" dirty="0">
                <a:solidFill>
                  <a:schemeClr val="bg2">
                    <a:lumMod val="50000"/>
                    <a:lumOff val="50000"/>
                  </a:schemeClr>
                </a:solidFill>
              </a:rPr>
              <a:t>MOODY’S credit rating is an opinion as to the creditworthiness of a debt obligation of the issuer, not on the equity securities of the issuer or any form of security that is available to retail investors. It would be reckless and inappropriate for retail investors to use MOODY’S credit ratings or publications when making an investment decision. If in doubt you should contact your financial or other professional adviser.</a:t>
            </a:r>
          </a:p>
          <a:p>
            <a:pPr algn="l"/>
            <a:r>
              <a:rPr lang="en-US" sz="650" b="0" dirty="0" smtClean="0">
                <a:solidFill>
                  <a:schemeClr val="bg2">
                    <a:lumMod val="50000"/>
                    <a:lumOff val="50000"/>
                  </a:schemeClr>
                </a:solidFill>
              </a:rPr>
              <a:t>Additional </a:t>
            </a:r>
            <a:r>
              <a:rPr lang="en-US" sz="650" b="0" dirty="0">
                <a:solidFill>
                  <a:schemeClr val="bg2">
                    <a:lumMod val="50000"/>
                    <a:lumOff val="50000"/>
                  </a:schemeClr>
                </a:solidFill>
              </a:rPr>
              <a:t>terms for Japan only: Moody's Japan K.K. (“MJKK”) is a wholly-owned credit rating agency subsidiary of Moody's Group Japan G.K., which is wholly-owned by Moody’s Overseas Holdings Inc., a wholly-owned subsidiary of MCO. Moody’s SF Japan K.K. (“MSFJ”) is a wholly-owned credit rating agency subsidiary of MJKK. MSFJ is not a Nationally Recognized Statistical Rating Organization (“NRSRO”). Therefore, credit ratings assigned by MSFJ are Non-NRSRO Credit Ratings. Non-NRSRO Credit Ratings </a:t>
            </a:r>
            <a:r>
              <a:rPr lang="en-US" sz="650" b="0" dirty="0" smtClean="0">
                <a:solidFill>
                  <a:schemeClr val="bg2">
                    <a:lumMod val="50000"/>
                    <a:lumOff val="50000"/>
                  </a:schemeClr>
                </a:solidFill>
              </a:rPr>
              <a:t/>
            </a:r>
            <a:br>
              <a:rPr lang="en-US" sz="650" b="0" dirty="0" smtClean="0">
                <a:solidFill>
                  <a:schemeClr val="bg2">
                    <a:lumMod val="50000"/>
                    <a:lumOff val="50000"/>
                  </a:schemeClr>
                </a:solidFill>
              </a:rPr>
            </a:br>
            <a:r>
              <a:rPr lang="en-US" sz="650" b="0" dirty="0" smtClean="0">
                <a:solidFill>
                  <a:schemeClr val="bg2">
                    <a:lumMod val="50000"/>
                    <a:lumOff val="50000"/>
                  </a:schemeClr>
                </a:solidFill>
              </a:rPr>
              <a:t>are </a:t>
            </a:r>
            <a:r>
              <a:rPr lang="en-US" sz="650" b="0" dirty="0">
                <a:solidFill>
                  <a:schemeClr val="bg2">
                    <a:lumMod val="50000"/>
                    <a:lumOff val="50000"/>
                  </a:schemeClr>
                </a:solidFill>
              </a:rPr>
              <a:t>assigned by an entity that is not a NRSRO and, consequently, the rated obligation will not qualify for certain types of treatment under U.S. laws. MJKK and MSFJ are credit rating agencies registered with the Japan Financial Services Agency and their registration numbers are FSA Commissioner (Ratings) No. 2 </a:t>
            </a:r>
            <a:r>
              <a:rPr lang="en-US" sz="650" b="0" dirty="0" smtClean="0">
                <a:solidFill>
                  <a:schemeClr val="bg2">
                    <a:lumMod val="50000"/>
                    <a:lumOff val="50000"/>
                  </a:schemeClr>
                </a:solidFill>
              </a:rPr>
              <a:t/>
            </a:r>
            <a:br>
              <a:rPr lang="en-US" sz="650" b="0" dirty="0" smtClean="0">
                <a:solidFill>
                  <a:schemeClr val="bg2">
                    <a:lumMod val="50000"/>
                    <a:lumOff val="50000"/>
                  </a:schemeClr>
                </a:solidFill>
              </a:rPr>
            </a:br>
            <a:r>
              <a:rPr lang="en-US" sz="650" b="0" dirty="0" smtClean="0">
                <a:solidFill>
                  <a:schemeClr val="bg2">
                    <a:lumMod val="50000"/>
                    <a:lumOff val="50000"/>
                  </a:schemeClr>
                </a:solidFill>
              </a:rPr>
              <a:t>and </a:t>
            </a:r>
            <a:r>
              <a:rPr lang="en-US" sz="650" b="0" dirty="0">
                <a:solidFill>
                  <a:schemeClr val="bg2">
                    <a:lumMod val="50000"/>
                    <a:lumOff val="50000"/>
                  </a:schemeClr>
                </a:solidFill>
              </a:rPr>
              <a:t>3 respectively.</a:t>
            </a:r>
          </a:p>
          <a:p>
            <a:pPr algn="l"/>
            <a:r>
              <a:rPr lang="en-US" sz="650" b="0" dirty="0">
                <a:solidFill>
                  <a:schemeClr val="bg2">
                    <a:lumMod val="50000"/>
                    <a:lumOff val="50000"/>
                  </a:schemeClr>
                </a:solidFill>
              </a:rPr>
              <a:t>MJKK or MSFJ (as applicable) hereby disclose that most issuers of debt securities (including corporate and municipal bonds, debentures, notes and commercial paper) and preferred stock rated by MJKK or MSFJ (as applicable) have, prior to assignment of any rating, agreed to pay to MJKK or MSFJ (as applicable) for appraisal and rating services rendered by it fees ranging from JPY200,000 to approximately JPY350,000,000.</a:t>
            </a:r>
          </a:p>
          <a:p>
            <a:pPr algn="l"/>
            <a:r>
              <a:rPr lang="en-US" sz="650" b="0" dirty="0">
                <a:solidFill>
                  <a:schemeClr val="bg2">
                    <a:lumMod val="50000"/>
                    <a:lumOff val="50000"/>
                  </a:schemeClr>
                </a:solidFill>
              </a:rPr>
              <a:t>MJKK and MSFJ also maintain policies and procedures to address Japanese regulatory requirements.</a:t>
            </a:r>
          </a:p>
          <a:p>
            <a:pPr algn="l"/>
            <a:endParaRPr lang="en-US" altLang="zh-CN" sz="650" b="0" dirty="0">
              <a:solidFill>
                <a:schemeClr val="bg2">
                  <a:lumMod val="50000"/>
                  <a:lumOff val="50000"/>
                </a:schemeClr>
              </a:solidFill>
              <a:ea typeface="宋体" pitchFamily="1" charset="-122"/>
            </a:endParaRPr>
          </a:p>
        </p:txBody>
      </p:sp>
    </p:spTree>
    <p:extLst>
      <p:ext uri="{BB962C8B-B14F-4D97-AF65-F5344CB8AC3E}">
        <p14:creationId xmlns:p14="http://schemas.microsoft.com/office/powerpoint/2010/main" val="1321642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335F284-35D2-4E2A-90F7-AEFD92358891}" type="slidenum">
              <a:rPr lang="en-US" smtClean="0">
                <a:solidFill>
                  <a:srgbClr val="0028A0"/>
                </a:solidFill>
              </a:rPr>
              <a:pPr/>
              <a:t>2</a:t>
            </a:fld>
            <a:endParaRPr lang="en-US" dirty="0">
              <a:solidFill>
                <a:srgbClr val="0028A0"/>
              </a:solidFill>
            </a:endParaRPr>
          </a:p>
        </p:txBody>
      </p:sp>
      <p:sp>
        <p:nvSpPr>
          <p:cNvPr id="6" name="Title 5"/>
          <p:cNvSpPr>
            <a:spLocks noGrp="1"/>
          </p:cNvSpPr>
          <p:nvPr>
            <p:ph type="title"/>
          </p:nvPr>
        </p:nvSpPr>
        <p:spPr>
          <a:xfrm>
            <a:off x="446088" y="580848"/>
            <a:ext cx="8491966" cy="627864"/>
          </a:xfrm>
        </p:spPr>
        <p:txBody>
          <a:bodyPr/>
          <a:lstStyle/>
          <a:p>
            <a:r>
              <a:rPr lang="en-US" dirty="0" smtClean="0"/>
              <a:t>Moody’s Stand Alone Credit Assessments of 15 Largest US Banks</a:t>
            </a:r>
            <a:endParaRPr lang="en-US" dirty="0"/>
          </a:p>
        </p:txBody>
      </p:sp>
      <p:sp>
        <p:nvSpPr>
          <p:cNvPr id="8" name="Text Box 5"/>
          <p:cNvSpPr txBox="1">
            <a:spLocks noChangeArrowheads="1"/>
          </p:cNvSpPr>
          <p:nvPr/>
        </p:nvSpPr>
        <p:spPr bwMode="gray">
          <a:xfrm>
            <a:off x="446088" y="5623799"/>
            <a:ext cx="8679531" cy="553998"/>
          </a:xfrm>
          <a:prstGeom prst="rect">
            <a:avLst/>
          </a:prstGeom>
          <a:noFill/>
          <a:ln w="9525">
            <a:noFill/>
            <a:miter lim="800000"/>
            <a:headEnd/>
            <a:tailEnd/>
          </a:ln>
          <a:effectLst/>
        </p:spPr>
        <p:txBody>
          <a:bodyPr wrap="square" lIns="0" tIns="0" rIns="0" bIns="0" anchor="b">
            <a:spAutoFit/>
          </a:bodyPr>
          <a:lstStyle/>
          <a:p>
            <a:pPr algn="l"/>
            <a:r>
              <a:rPr lang="en-US" sz="900" b="0" i="1" dirty="0">
                <a:solidFill>
                  <a:srgbClr val="000000"/>
                </a:solidFill>
              </a:rPr>
              <a:t>*CMA's ratings have a negative outlook; KEY's ratings are on review for possible downgrade; Zion's ratings have a positive outlook</a:t>
            </a:r>
          </a:p>
          <a:p>
            <a:pPr algn="l"/>
            <a:endParaRPr lang="en-US" sz="900" b="0" i="1" dirty="0">
              <a:solidFill>
                <a:srgbClr val="000000"/>
              </a:solidFill>
            </a:endParaRPr>
          </a:p>
          <a:p>
            <a:pPr algn="l"/>
            <a:r>
              <a:rPr lang="en-US" sz="900" b="0" i="1" dirty="0" smtClean="0">
                <a:solidFill>
                  <a:srgbClr val="000000"/>
                </a:solidFill>
              </a:rPr>
              <a:t>Source</a:t>
            </a:r>
            <a:r>
              <a:rPr lang="en-US" sz="900" b="0" i="1" dirty="0">
                <a:solidFill>
                  <a:srgbClr val="000000"/>
                </a:solidFill>
              </a:rPr>
              <a:t>: </a:t>
            </a:r>
            <a:r>
              <a:rPr lang="en-US" sz="900" b="0" i="1" dirty="0" smtClean="0">
                <a:solidFill>
                  <a:srgbClr val="000000"/>
                </a:solidFill>
              </a:rPr>
              <a:t>Moody’s</a:t>
            </a:r>
            <a:endParaRPr lang="en-US" sz="900" b="0" dirty="0">
              <a:solidFill>
                <a:srgbClr val="000000"/>
              </a:solidFill>
            </a:endParaRPr>
          </a:p>
        </p:txBody>
      </p:sp>
      <p:graphicFrame>
        <p:nvGraphicFramePr>
          <p:cNvPr id="7" name="Chart 6"/>
          <p:cNvGraphicFramePr>
            <a:graphicFrameLocks/>
          </p:cNvGraphicFramePr>
          <p:nvPr>
            <p:extLst>
              <p:ext uri="{D42A27DB-BD31-4B8C-83A1-F6EECF244321}">
                <p14:modId xmlns:p14="http://schemas.microsoft.com/office/powerpoint/2010/main" val="7377053"/>
              </p:ext>
            </p:extLst>
          </p:nvPr>
        </p:nvGraphicFramePr>
        <p:xfrm>
          <a:off x="457200" y="1143000"/>
          <a:ext cx="8229600" cy="4086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0136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335F284-35D2-4E2A-90F7-AEFD92358891}" type="slidenum">
              <a:rPr lang="en-US" smtClean="0">
                <a:solidFill>
                  <a:srgbClr val="0028A0"/>
                </a:solidFill>
              </a:rPr>
              <a:pPr/>
              <a:t>3</a:t>
            </a:fld>
            <a:endParaRPr lang="en-US" dirty="0">
              <a:solidFill>
                <a:srgbClr val="0028A0"/>
              </a:solidFill>
            </a:endParaRPr>
          </a:p>
        </p:txBody>
      </p:sp>
      <p:sp>
        <p:nvSpPr>
          <p:cNvPr id="6" name="Title 5"/>
          <p:cNvSpPr>
            <a:spLocks noGrp="1"/>
          </p:cNvSpPr>
          <p:nvPr>
            <p:ph type="title"/>
          </p:nvPr>
        </p:nvSpPr>
        <p:spPr>
          <a:xfrm>
            <a:off x="446088" y="580848"/>
            <a:ext cx="8491966" cy="627864"/>
          </a:xfrm>
        </p:spPr>
        <p:txBody>
          <a:bodyPr/>
          <a:lstStyle/>
          <a:p>
            <a:r>
              <a:rPr lang="en-US" dirty="0" smtClean="0"/>
              <a:t>Moody’s Corporate Family Ratings of Rated Mortgage Companies</a:t>
            </a:r>
            <a:endParaRPr lang="en-US" dirty="0"/>
          </a:p>
        </p:txBody>
      </p:sp>
      <p:sp>
        <p:nvSpPr>
          <p:cNvPr id="12" name="Text Box 5"/>
          <p:cNvSpPr txBox="1">
            <a:spLocks noChangeArrowheads="1"/>
          </p:cNvSpPr>
          <p:nvPr/>
        </p:nvSpPr>
        <p:spPr bwMode="gray">
          <a:xfrm>
            <a:off x="446088" y="5623799"/>
            <a:ext cx="8679531" cy="553998"/>
          </a:xfrm>
          <a:prstGeom prst="rect">
            <a:avLst/>
          </a:prstGeom>
          <a:noFill/>
          <a:ln w="9525">
            <a:noFill/>
            <a:miter lim="800000"/>
            <a:headEnd/>
            <a:tailEnd/>
          </a:ln>
          <a:effectLst/>
        </p:spPr>
        <p:txBody>
          <a:bodyPr wrap="square" lIns="0" tIns="0" rIns="0" bIns="0" anchor="b">
            <a:spAutoFit/>
          </a:bodyPr>
          <a:lstStyle/>
          <a:p>
            <a:pPr algn="l"/>
            <a:r>
              <a:rPr lang="en-US" sz="900" b="0" dirty="0"/>
              <a:t>*</a:t>
            </a:r>
            <a:r>
              <a:rPr lang="en-US" sz="900" b="0" i="1" dirty="0">
                <a:solidFill>
                  <a:srgbClr val="000000"/>
                </a:solidFill>
              </a:rPr>
              <a:t>PHH's ratings are on review for possible downgrade; PMT's, Ocwen's and Altisource's ratings have a negative outlook </a:t>
            </a:r>
          </a:p>
          <a:p>
            <a:pPr algn="l"/>
            <a:endParaRPr lang="en-US" sz="900" b="0" i="1" dirty="0" smtClean="0">
              <a:solidFill>
                <a:srgbClr val="000000"/>
              </a:solidFill>
            </a:endParaRPr>
          </a:p>
          <a:p>
            <a:pPr algn="l"/>
            <a:r>
              <a:rPr lang="en-US" sz="900" b="0" i="1" dirty="0" smtClean="0">
                <a:solidFill>
                  <a:srgbClr val="000000"/>
                </a:solidFill>
              </a:rPr>
              <a:t>Source</a:t>
            </a:r>
            <a:r>
              <a:rPr lang="en-US" sz="900" b="0" i="1" dirty="0">
                <a:solidFill>
                  <a:srgbClr val="000000"/>
                </a:solidFill>
              </a:rPr>
              <a:t>: </a:t>
            </a:r>
            <a:r>
              <a:rPr lang="en-US" sz="900" b="0" i="1" dirty="0" smtClean="0">
                <a:solidFill>
                  <a:srgbClr val="000000"/>
                </a:solidFill>
              </a:rPr>
              <a:t>Moody’s</a:t>
            </a:r>
            <a:endParaRPr lang="en-US" sz="900" b="0" dirty="0">
              <a:solidFill>
                <a:srgbClr val="000000"/>
              </a:solidFill>
            </a:endParaRPr>
          </a:p>
        </p:txBody>
      </p:sp>
      <p:graphicFrame>
        <p:nvGraphicFramePr>
          <p:cNvPr id="7" name="Chart 6"/>
          <p:cNvGraphicFramePr>
            <a:graphicFrameLocks/>
          </p:cNvGraphicFramePr>
          <p:nvPr>
            <p:extLst>
              <p:ext uri="{D42A27DB-BD31-4B8C-83A1-F6EECF244321}">
                <p14:modId xmlns:p14="http://schemas.microsoft.com/office/powerpoint/2010/main" val="2507809697"/>
              </p:ext>
            </p:extLst>
          </p:nvPr>
        </p:nvGraphicFramePr>
        <p:xfrm>
          <a:off x="457200" y="1340768"/>
          <a:ext cx="8229600" cy="41044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4066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335F284-35D2-4E2A-90F7-AEFD92358891}" type="slidenum">
              <a:rPr lang="en-US" smtClean="0">
                <a:solidFill>
                  <a:srgbClr val="0028A0"/>
                </a:solidFill>
              </a:rPr>
              <a:pPr/>
              <a:t>4</a:t>
            </a:fld>
            <a:endParaRPr lang="en-US" dirty="0">
              <a:solidFill>
                <a:srgbClr val="0028A0"/>
              </a:solidFill>
            </a:endParaRPr>
          </a:p>
        </p:txBody>
      </p:sp>
      <p:sp>
        <p:nvSpPr>
          <p:cNvPr id="6" name="Title 5"/>
          <p:cNvSpPr>
            <a:spLocks noGrp="1"/>
          </p:cNvSpPr>
          <p:nvPr>
            <p:ph type="title"/>
          </p:nvPr>
        </p:nvSpPr>
        <p:spPr>
          <a:xfrm>
            <a:off x="446088" y="580848"/>
            <a:ext cx="8491966" cy="313932"/>
          </a:xfrm>
        </p:spPr>
        <p:txBody>
          <a:bodyPr/>
          <a:lstStyle/>
          <a:p>
            <a:r>
              <a:rPr lang="en-US" dirty="0" smtClean="0"/>
              <a:t>Constrained Profitability</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722390917"/>
              </p:ext>
            </p:extLst>
          </p:nvPr>
        </p:nvGraphicFramePr>
        <p:xfrm>
          <a:off x="958850" y="1844824"/>
          <a:ext cx="7226300" cy="390192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46087" y="1033862"/>
            <a:ext cx="8014345" cy="246221"/>
          </a:xfrm>
          <a:prstGeom prst="rect">
            <a:avLst/>
          </a:prstGeom>
        </p:spPr>
        <p:txBody>
          <a:bodyPr wrap="square" lIns="0" tIns="0" rIns="0" bIns="0">
            <a:spAutoFit/>
          </a:bodyPr>
          <a:lstStyle>
            <a:defPPr>
              <a:defRPr lang="en-US"/>
            </a:defPPr>
            <a:lvl1pPr algn="l">
              <a:defRPr b="0">
                <a:solidFill>
                  <a:schemeClr val="bg1">
                    <a:lumMod val="50000"/>
                  </a:schemeClr>
                </a:solidFill>
              </a:defRPr>
            </a:lvl1pPr>
          </a:lstStyle>
          <a:p>
            <a:pPr marL="0" lvl="1" algn="l"/>
            <a:r>
              <a:rPr lang="en-US" b="0" dirty="0">
                <a:solidFill>
                  <a:srgbClr val="FFFFFF">
                    <a:lumMod val="50000"/>
                  </a:srgbClr>
                </a:solidFill>
              </a:rPr>
              <a:t>Only 5 out of 12 of rated mortgage companies have Net Income / Assets above 1% </a:t>
            </a:r>
          </a:p>
        </p:txBody>
      </p:sp>
      <p:sp>
        <p:nvSpPr>
          <p:cNvPr id="9" name="Text Box 5"/>
          <p:cNvSpPr txBox="1">
            <a:spLocks noChangeArrowheads="1"/>
          </p:cNvSpPr>
          <p:nvPr/>
        </p:nvSpPr>
        <p:spPr bwMode="gray">
          <a:xfrm>
            <a:off x="446088" y="6039298"/>
            <a:ext cx="8679531" cy="138499"/>
          </a:xfrm>
          <a:prstGeom prst="rect">
            <a:avLst/>
          </a:prstGeom>
          <a:noFill/>
          <a:ln w="9525">
            <a:noFill/>
            <a:miter lim="800000"/>
            <a:headEnd/>
            <a:tailEnd/>
          </a:ln>
          <a:effectLst/>
        </p:spPr>
        <p:txBody>
          <a:bodyPr wrap="square" lIns="0" tIns="0" rIns="0" bIns="0" anchor="b">
            <a:spAutoFit/>
          </a:bodyPr>
          <a:lstStyle/>
          <a:p>
            <a:pPr algn="l"/>
            <a:r>
              <a:rPr lang="en-US" sz="900" b="0" i="1" dirty="0" smtClean="0">
                <a:solidFill>
                  <a:srgbClr val="000000"/>
                </a:solidFill>
              </a:rPr>
              <a:t>Source</a:t>
            </a:r>
            <a:r>
              <a:rPr lang="en-US" sz="900" b="0" i="1" dirty="0">
                <a:solidFill>
                  <a:srgbClr val="000000"/>
                </a:solidFill>
              </a:rPr>
              <a:t>: </a:t>
            </a:r>
            <a:r>
              <a:rPr lang="en-US" sz="900" b="0" i="1" dirty="0" smtClean="0">
                <a:solidFill>
                  <a:srgbClr val="000000"/>
                </a:solidFill>
              </a:rPr>
              <a:t>Company Disclosures and Moody’s</a:t>
            </a:r>
            <a:endParaRPr lang="en-US" sz="900" b="0" dirty="0">
              <a:solidFill>
                <a:srgbClr val="000000"/>
              </a:solidFill>
            </a:endParaRPr>
          </a:p>
        </p:txBody>
      </p:sp>
    </p:spTree>
    <p:extLst>
      <p:ext uri="{BB962C8B-B14F-4D97-AF65-F5344CB8AC3E}">
        <p14:creationId xmlns:p14="http://schemas.microsoft.com/office/powerpoint/2010/main" val="4001852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335F284-35D2-4E2A-90F7-AEFD92358891}" type="slidenum">
              <a:rPr lang="en-US" smtClean="0">
                <a:solidFill>
                  <a:srgbClr val="0028A0"/>
                </a:solidFill>
              </a:rPr>
              <a:pPr/>
              <a:t>5</a:t>
            </a:fld>
            <a:endParaRPr lang="en-US" dirty="0">
              <a:solidFill>
                <a:srgbClr val="0028A0"/>
              </a:solidFill>
            </a:endParaRPr>
          </a:p>
        </p:txBody>
      </p:sp>
      <p:sp>
        <p:nvSpPr>
          <p:cNvPr id="6" name="Title 5"/>
          <p:cNvSpPr>
            <a:spLocks noGrp="1"/>
          </p:cNvSpPr>
          <p:nvPr>
            <p:ph type="title"/>
          </p:nvPr>
        </p:nvSpPr>
        <p:spPr>
          <a:xfrm>
            <a:off x="446088" y="580848"/>
            <a:ext cx="8491966" cy="313932"/>
          </a:xfrm>
        </p:spPr>
        <p:txBody>
          <a:bodyPr/>
          <a:lstStyle/>
          <a:p>
            <a:r>
              <a:rPr lang="en-US" dirty="0" smtClean="0"/>
              <a:t>Profitability – Excluding MSR Impairments</a:t>
            </a:r>
            <a:endParaRPr lang="en-US" dirty="0"/>
          </a:p>
        </p:txBody>
      </p:sp>
      <p:sp>
        <p:nvSpPr>
          <p:cNvPr id="8" name="TextBox 7"/>
          <p:cNvSpPr txBox="1"/>
          <p:nvPr/>
        </p:nvSpPr>
        <p:spPr>
          <a:xfrm>
            <a:off x="446088" y="1033862"/>
            <a:ext cx="5103448" cy="246221"/>
          </a:xfrm>
          <a:prstGeom prst="rect">
            <a:avLst/>
          </a:prstGeom>
        </p:spPr>
        <p:txBody>
          <a:bodyPr wrap="none" lIns="0" tIns="0" rIns="0" bIns="0">
            <a:spAutoFit/>
          </a:bodyPr>
          <a:lstStyle>
            <a:defPPr>
              <a:defRPr lang="en-US"/>
            </a:defPPr>
            <a:lvl1pPr algn="l">
              <a:defRPr b="0">
                <a:solidFill>
                  <a:schemeClr val="bg1">
                    <a:lumMod val="50000"/>
                  </a:schemeClr>
                </a:solidFill>
              </a:defRPr>
            </a:lvl1pPr>
          </a:lstStyle>
          <a:p>
            <a:r>
              <a:rPr lang="en-US" dirty="0" smtClean="0">
                <a:solidFill>
                  <a:srgbClr val="FFFFFF">
                    <a:lumMod val="50000"/>
                  </a:srgbClr>
                </a:solidFill>
              </a:rPr>
              <a:t>Weak profitability driven largely by rising operating costs</a:t>
            </a:r>
            <a:endParaRPr lang="en-US" dirty="0">
              <a:solidFill>
                <a:srgbClr val="FFFFFF">
                  <a:lumMod val="50000"/>
                </a:srgbClr>
              </a:solidFill>
            </a:endParaRPr>
          </a:p>
        </p:txBody>
      </p:sp>
      <p:graphicFrame>
        <p:nvGraphicFramePr>
          <p:cNvPr id="9" name="Chart 8"/>
          <p:cNvGraphicFramePr>
            <a:graphicFrameLocks/>
          </p:cNvGraphicFramePr>
          <p:nvPr>
            <p:extLst>
              <p:ext uri="{D42A27DB-BD31-4B8C-83A1-F6EECF244321}">
                <p14:modId xmlns:p14="http://schemas.microsoft.com/office/powerpoint/2010/main" val="4166705655"/>
              </p:ext>
            </p:extLst>
          </p:nvPr>
        </p:nvGraphicFramePr>
        <p:xfrm>
          <a:off x="611559" y="1556792"/>
          <a:ext cx="7978403" cy="418489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5"/>
          <p:cNvSpPr txBox="1">
            <a:spLocks noChangeArrowheads="1"/>
          </p:cNvSpPr>
          <p:nvPr/>
        </p:nvSpPr>
        <p:spPr bwMode="gray">
          <a:xfrm>
            <a:off x="446088" y="6039298"/>
            <a:ext cx="8679531" cy="138499"/>
          </a:xfrm>
          <a:prstGeom prst="rect">
            <a:avLst/>
          </a:prstGeom>
          <a:noFill/>
          <a:ln w="9525">
            <a:noFill/>
            <a:miter lim="800000"/>
            <a:headEnd/>
            <a:tailEnd/>
          </a:ln>
          <a:effectLst/>
        </p:spPr>
        <p:txBody>
          <a:bodyPr wrap="square" lIns="0" tIns="0" rIns="0" bIns="0" anchor="b">
            <a:spAutoFit/>
          </a:bodyPr>
          <a:lstStyle/>
          <a:p>
            <a:pPr algn="l"/>
            <a:r>
              <a:rPr lang="en-US" sz="900" b="0" i="1" dirty="0" smtClean="0">
                <a:solidFill>
                  <a:srgbClr val="000000"/>
                </a:solidFill>
              </a:rPr>
              <a:t>Source</a:t>
            </a:r>
            <a:r>
              <a:rPr lang="en-US" sz="900" b="0" i="1" dirty="0">
                <a:solidFill>
                  <a:srgbClr val="000000"/>
                </a:solidFill>
              </a:rPr>
              <a:t>: </a:t>
            </a:r>
            <a:r>
              <a:rPr lang="en-US" sz="900" b="0" i="1" dirty="0" smtClean="0">
                <a:solidFill>
                  <a:srgbClr val="000000"/>
                </a:solidFill>
              </a:rPr>
              <a:t>Company Disclosures and Moody’s</a:t>
            </a:r>
            <a:endParaRPr lang="en-US" sz="900" b="0" dirty="0">
              <a:solidFill>
                <a:srgbClr val="000000"/>
              </a:solidFill>
            </a:endParaRPr>
          </a:p>
        </p:txBody>
      </p:sp>
    </p:spTree>
    <p:extLst>
      <p:ext uri="{BB962C8B-B14F-4D97-AF65-F5344CB8AC3E}">
        <p14:creationId xmlns:p14="http://schemas.microsoft.com/office/powerpoint/2010/main" val="1769719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335F284-35D2-4E2A-90F7-AEFD92358891}" type="slidenum">
              <a:rPr lang="en-US" smtClean="0">
                <a:solidFill>
                  <a:srgbClr val="0028A0"/>
                </a:solidFill>
              </a:rPr>
              <a:pPr/>
              <a:t>6</a:t>
            </a:fld>
            <a:endParaRPr lang="en-US" dirty="0">
              <a:solidFill>
                <a:srgbClr val="0028A0"/>
              </a:solidFill>
            </a:endParaRPr>
          </a:p>
        </p:txBody>
      </p:sp>
      <p:sp>
        <p:nvSpPr>
          <p:cNvPr id="6" name="Title 5"/>
          <p:cNvSpPr>
            <a:spLocks noGrp="1"/>
          </p:cNvSpPr>
          <p:nvPr>
            <p:ph type="title"/>
          </p:nvPr>
        </p:nvSpPr>
        <p:spPr>
          <a:xfrm>
            <a:off x="446088" y="580848"/>
            <a:ext cx="8491966" cy="313932"/>
          </a:xfrm>
        </p:spPr>
        <p:txBody>
          <a:bodyPr/>
          <a:lstStyle/>
          <a:p>
            <a:r>
              <a:rPr lang="en-US" dirty="0" smtClean="0"/>
              <a:t>Weak Liquidity</a:t>
            </a:r>
            <a:endParaRPr lang="en-US" dirty="0"/>
          </a:p>
        </p:txBody>
      </p:sp>
      <p:sp>
        <p:nvSpPr>
          <p:cNvPr id="8" name="TextBox 7"/>
          <p:cNvSpPr txBox="1"/>
          <p:nvPr/>
        </p:nvSpPr>
        <p:spPr>
          <a:xfrm>
            <a:off x="446088" y="926140"/>
            <a:ext cx="8143875" cy="492443"/>
          </a:xfrm>
          <a:prstGeom prst="rect">
            <a:avLst/>
          </a:prstGeom>
        </p:spPr>
        <p:txBody>
          <a:bodyPr wrap="square" lIns="0" tIns="0" rIns="0" bIns="0">
            <a:spAutoFit/>
          </a:bodyPr>
          <a:lstStyle>
            <a:defPPr>
              <a:defRPr lang="en-US"/>
            </a:defPPr>
            <a:lvl1pPr algn="l">
              <a:defRPr b="0">
                <a:solidFill>
                  <a:schemeClr val="bg1">
                    <a:lumMod val="50000"/>
                  </a:schemeClr>
                </a:solidFill>
              </a:defRPr>
            </a:lvl1pPr>
          </a:lstStyle>
          <a:p>
            <a:pPr marL="0" lvl="1" algn="l"/>
            <a:r>
              <a:rPr lang="en-US" b="0" dirty="0">
                <a:solidFill>
                  <a:srgbClr val="FFFFFF">
                    <a:lumMod val="50000"/>
                  </a:srgbClr>
                </a:solidFill>
              </a:rPr>
              <a:t>Have low levels of liquidity versus facilities maturing over next two years as a result of reliance on 364 day warehouse facilities</a:t>
            </a:r>
          </a:p>
        </p:txBody>
      </p:sp>
      <p:sp>
        <p:nvSpPr>
          <p:cNvPr id="10" name="Text Box 5"/>
          <p:cNvSpPr txBox="1">
            <a:spLocks noChangeArrowheads="1"/>
          </p:cNvSpPr>
          <p:nvPr/>
        </p:nvSpPr>
        <p:spPr bwMode="gray">
          <a:xfrm>
            <a:off x="446088" y="6039298"/>
            <a:ext cx="8679531" cy="138499"/>
          </a:xfrm>
          <a:prstGeom prst="rect">
            <a:avLst/>
          </a:prstGeom>
          <a:noFill/>
          <a:ln w="9525">
            <a:noFill/>
            <a:miter lim="800000"/>
            <a:headEnd/>
            <a:tailEnd/>
          </a:ln>
          <a:effectLst/>
        </p:spPr>
        <p:txBody>
          <a:bodyPr wrap="square" lIns="0" tIns="0" rIns="0" bIns="0" anchor="b">
            <a:spAutoFit/>
          </a:bodyPr>
          <a:lstStyle/>
          <a:p>
            <a:pPr algn="l"/>
            <a:r>
              <a:rPr lang="en-US" sz="900" b="0" i="1" dirty="0" smtClean="0">
                <a:solidFill>
                  <a:srgbClr val="000000"/>
                </a:solidFill>
              </a:rPr>
              <a:t>Source</a:t>
            </a:r>
            <a:r>
              <a:rPr lang="en-US" sz="900" b="0" i="1" dirty="0">
                <a:solidFill>
                  <a:srgbClr val="000000"/>
                </a:solidFill>
              </a:rPr>
              <a:t>: </a:t>
            </a:r>
            <a:r>
              <a:rPr lang="en-US" sz="900" b="0" i="1" dirty="0" smtClean="0">
                <a:solidFill>
                  <a:srgbClr val="000000"/>
                </a:solidFill>
              </a:rPr>
              <a:t>Company Disclosures and Moody’s</a:t>
            </a:r>
            <a:endParaRPr lang="en-US" sz="900" b="0" dirty="0">
              <a:solidFill>
                <a:srgbClr val="000000"/>
              </a:solidFill>
            </a:endParaRPr>
          </a:p>
        </p:txBody>
      </p:sp>
      <p:graphicFrame>
        <p:nvGraphicFramePr>
          <p:cNvPr id="11" name="Chart 10"/>
          <p:cNvGraphicFramePr>
            <a:graphicFrameLocks/>
          </p:cNvGraphicFramePr>
          <p:nvPr>
            <p:extLst>
              <p:ext uri="{D42A27DB-BD31-4B8C-83A1-F6EECF244321}">
                <p14:modId xmlns:p14="http://schemas.microsoft.com/office/powerpoint/2010/main" val="1092750560"/>
              </p:ext>
            </p:extLst>
          </p:nvPr>
        </p:nvGraphicFramePr>
        <p:xfrm>
          <a:off x="958850" y="1556792"/>
          <a:ext cx="7226300" cy="41899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2357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335F284-35D2-4E2A-90F7-AEFD92358891}" type="slidenum">
              <a:rPr lang="en-US" smtClean="0">
                <a:solidFill>
                  <a:srgbClr val="0028A0"/>
                </a:solidFill>
              </a:rPr>
              <a:pPr/>
              <a:t>7</a:t>
            </a:fld>
            <a:endParaRPr lang="en-US" dirty="0">
              <a:solidFill>
                <a:srgbClr val="0028A0"/>
              </a:solidFill>
            </a:endParaRPr>
          </a:p>
        </p:txBody>
      </p:sp>
      <p:sp>
        <p:nvSpPr>
          <p:cNvPr id="6" name="Title 5"/>
          <p:cNvSpPr>
            <a:spLocks noGrp="1"/>
          </p:cNvSpPr>
          <p:nvPr>
            <p:ph type="title"/>
          </p:nvPr>
        </p:nvSpPr>
        <p:spPr>
          <a:xfrm>
            <a:off x="446088" y="580848"/>
            <a:ext cx="8491966" cy="313932"/>
          </a:xfrm>
        </p:spPr>
        <p:txBody>
          <a:bodyPr/>
          <a:lstStyle/>
          <a:p>
            <a:r>
              <a:rPr lang="en-US" dirty="0" smtClean="0"/>
              <a:t>Liquidity</a:t>
            </a:r>
            <a:endParaRPr lang="en-US" dirty="0"/>
          </a:p>
        </p:txBody>
      </p:sp>
      <p:sp>
        <p:nvSpPr>
          <p:cNvPr id="8" name="TextBox 7"/>
          <p:cNvSpPr txBox="1"/>
          <p:nvPr/>
        </p:nvSpPr>
        <p:spPr>
          <a:xfrm>
            <a:off x="446088" y="979564"/>
            <a:ext cx="5532348" cy="246221"/>
          </a:xfrm>
          <a:prstGeom prst="rect">
            <a:avLst/>
          </a:prstGeom>
        </p:spPr>
        <p:txBody>
          <a:bodyPr wrap="none" lIns="0" tIns="0" rIns="0" bIns="0">
            <a:spAutoFit/>
          </a:bodyPr>
          <a:lstStyle>
            <a:defPPr>
              <a:defRPr lang="en-US"/>
            </a:defPPr>
            <a:lvl1pPr algn="l">
              <a:defRPr b="0">
                <a:solidFill>
                  <a:schemeClr val="bg1">
                    <a:lumMod val="50000"/>
                  </a:schemeClr>
                </a:solidFill>
              </a:defRPr>
            </a:lvl1pPr>
          </a:lstStyle>
          <a:p>
            <a:pPr marL="0" lvl="1" algn="l"/>
            <a:r>
              <a:rPr lang="en-US" b="0" dirty="0">
                <a:solidFill>
                  <a:srgbClr val="FFFFFF">
                    <a:lumMod val="50000"/>
                  </a:srgbClr>
                </a:solidFill>
              </a:rPr>
              <a:t>Warehouse facilities also result in high levels of secured debt</a:t>
            </a:r>
          </a:p>
        </p:txBody>
      </p:sp>
      <p:sp>
        <p:nvSpPr>
          <p:cNvPr id="10" name="Text Box 5"/>
          <p:cNvSpPr txBox="1">
            <a:spLocks noChangeArrowheads="1"/>
          </p:cNvSpPr>
          <p:nvPr/>
        </p:nvSpPr>
        <p:spPr bwMode="gray">
          <a:xfrm>
            <a:off x="446088" y="6039298"/>
            <a:ext cx="8679531" cy="138499"/>
          </a:xfrm>
          <a:prstGeom prst="rect">
            <a:avLst/>
          </a:prstGeom>
          <a:noFill/>
          <a:ln w="9525">
            <a:noFill/>
            <a:miter lim="800000"/>
            <a:headEnd/>
            <a:tailEnd/>
          </a:ln>
          <a:effectLst/>
        </p:spPr>
        <p:txBody>
          <a:bodyPr wrap="square" lIns="0" tIns="0" rIns="0" bIns="0" anchor="b">
            <a:spAutoFit/>
          </a:bodyPr>
          <a:lstStyle/>
          <a:p>
            <a:pPr algn="l"/>
            <a:r>
              <a:rPr lang="en-US" sz="900" b="0" i="1" dirty="0" smtClean="0">
                <a:solidFill>
                  <a:srgbClr val="000000"/>
                </a:solidFill>
              </a:rPr>
              <a:t>Source</a:t>
            </a:r>
            <a:r>
              <a:rPr lang="en-US" sz="900" b="0" i="1" dirty="0">
                <a:solidFill>
                  <a:srgbClr val="000000"/>
                </a:solidFill>
              </a:rPr>
              <a:t>: </a:t>
            </a:r>
            <a:r>
              <a:rPr lang="en-US" sz="900" b="0" i="1" dirty="0" smtClean="0">
                <a:solidFill>
                  <a:srgbClr val="000000"/>
                </a:solidFill>
              </a:rPr>
              <a:t>Company Disclosures and Moody’s</a:t>
            </a:r>
            <a:endParaRPr lang="en-US" sz="900" b="0" dirty="0">
              <a:solidFill>
                <a:srgbClr val="000000"/>
              </a:solidFill>
            </a:endParaRPr>
          </a:p>
        </p:txBody>
      </p:sp>
      <p:graphicFrame>
        <p:nvGraphicFramePr>
          <p:cNvPr id="7" name="Chart 6"/>
          <p:cNvGraphicFramePr>
            <a:graphicFrameLocks/>
          </p:cNvGraphicFramePr>
          <p:nvPr>
            <p:extLst>
              <p:ext uri="{D42A27DB-BD31-4B8C-83A1-F6EECF244321}">
                <p14:modId xmlns:p14="http://schemas.microsoft.com/office/powerpoint/2010/main" val="232076143"/>
              </p:ext>
            </p:extLst>
          </p:nvPr>
        </p:nvGraphicFramePr>
        <p:xfrm>
          <a:off x="958850" y="1556792"/>
          <a:ext cx="7226300" cy="41899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589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335F284-35D2-4E2A-90F7-AEFD92358891}" type="slidenum">
              <a:rPr lang="en-US" smtClean="0">
                <a:solidFill>
                  <a:srgbClr val="0028A0"/>
                </a:solidFill>
              </a:rPr>
              <a:pPr/>
              <a:t>8</a:t>
            </a:fld>
            <a:endParaRPr lang="en-US" dirty="0">
              <a:solidFill>
                <a:srgbClr val="0028A0"/>
              </a:solidFill>
            </a:endParaRPr>
          </a:p>
        </p:txBody>
      </p:sp>
      <p:sp>
        <p:nvSpPr>
          <p:cNvPr id="6" name="Title 5"/>
          <p:cNvSpPr>
            <a:spLocks noGrp="1"/>
          </p:cNvSpPr>
          <p:nvPr>
            <p:ph type="title"/>
          </p:nvPr>
        </p:nvSpPr>
        <p:spPr>
          <a:xfrm>
            <a:off x="446088" y="580848"/>
            <a:ext cx="8491966" cy="313932"/>
          </a:xfrm>
        </p:spPr>
        <p:txBody>
          <a:bodyPr/>
          <a:lstStyle/>
          <a:p>
            <a:r>
              <a:rPr lang="en-US" dirty="0" smtClean="0"/>
              <a:t>Capital</a:t>
            </a:r>
            <a:endParaRPr lang="en-US" dirty="0"/>
          </a:p>
        </p:txBody>
      </p:sp>
      <p:sp>
        <p:nvSpPr>
          <p:cNvPr id="8" name="TextBox 7"/>
          <p:cNvSpPr txBox="1"/>
          <p:nvPr/>
        </p:nvSpPr>
        <p:spPr>
          <a:xfrm>
            <a:off x="446088" y="1033862"/>
            <a:ext cx="4295407" cy="246221"/>
          </a:xfrm>
          <a:prstGeom prst="rect">
            <a:avLst/>
          </a:prstGeom>
        </p:spPr>
        <p:txBody>
          <a:bodyPr wrap="none" lIns="0" tIns="0" rIns="0" bIns="0">
            <a:spAutoFit/>
          </a:bodyPr>
          <a:lstStyle>
            <a:defPPr>
              <a:defRPr lang="en-US"/>
            </a:defPPr>
            <a:lvl1pPr algn="l">
              <a:defRPr b="0">
                <a:solidFill>
                  <a:schemeClr val="bg1">
                    <a:lumMod val="50000"/>
                  </a:schemeClr>
                </a:solidFill>
              </a:defRPr>
            </a:lvl1pPr>
          </a:lstStyle>
          <a:p>
            <a:r>
              <a:rPr lang="en-US" dirty="0"/>
              <a:t>Capital Adequacy Ranges from Weak to Strong</a:t>
            </a:r>
            <a:endParaRPr lang="en-US" dirty="0">
              <a:solidFill>
                <a:srgbClr val="FFFFFF">
                  <a:lumMod val="50000"/>
                </a:srgbClr>
              </a:solidFill>
            </a:endParaRPr>
          </a:p>
        </p:txBody>
      </p:sp>
      <p:sp>
        <p:nvSpPr>
          <p:cNvPr id="10" name="Text Box 5"/>
          <p:cNvSpPr txBox="1">
            <a:spLocks noChangeArrowheads="1"/>
          </p:cNvSpPr>
          <p:nvPr/>
        </p:nvSpPr>
        <p:spPr bwMode="gray">
          <a:xfrm>
            <a:off x="446088" y="6039298"/>
            <a:ext cx="8679531" cy="138499"/>
          </a:xfrm>
          <a:prstGeom prst="rect">
            <a:avLst/>
          </a:prstGeom>
          <a:noFill/>
          <a:ln w="9525">
            <a:noFill/>
            <a:miter lim="800000"/>
            <a:headEnd/>
            <a:tailEnd/>
          </a:ln>
          <a:effectLst/>
        </p:spPr>
        <p:txBody>
          <a:bodyPr wrap="square" lIns="0" tIns="0" rIns="0" bIns="0" anchor="b">
            <a:spAutoFit/>
          </a:bodyPr>
          <a:lstStyle/>
          <a:p>
            <a:pPr algn="l"/>
            <a:r>
              <a:rPr lang="en-US" sz="900" b="0" i="1" dirty="0" smtClean="0">
                <a:solidFill>
                  <a:srgbClr val="000000"/>
                </a:solidFill>
              </a:rPr>
              <a:t>Source</a:t>
            </a:r>
            <a:r>
              <a:rPr lang="en-US" sz="900" b="0" i="1" dirty="0">
                <a:solidFill>
                  <a:srgbClr val="000000"/>
                </a:solidFill>
              </a:rPr>
              <a:t>: </a:t>
            </a:r>
            <a:r>
              <a:rPr lang="en-US" sz="900" b="0" i="1" dirty="0" smtClean="0">
                <a:solidFill>
                  <a:srgbClr val="000000"/>
                </a:solidFill>
              </a:rPr>
              <a:t>Company Disclosures and Moody’s</a:t>
            </a:r>
            <a:endParaRPr lang="en-US" sz="900" b="0" dirty="0">
              <a:solidFill>
                <a:srgbClr val="000000"/>
              </a:solidFill>
            </a:endParaRPr>
          </a:p>
        </p:txBody>
      </p:sp>
      <p:graphicFrame>
        <p:nvGraphicFramePr>
          <p:cNvPr id="9" name="Chart 8"/>
          <p:cNvGraphicFramePr>
            <a:graphicFrameLocks/>
          </p:cNvGraphicFramePr>
          <p:nvPr>
            <p:extLst>
              <p:ext uri="{D42A27DB-BD31-4B8C-83A1-F6EECF244321}">
                <p14:modId xmlns:p14="http://schemas.microsoft.com/office/powerpoint/2010/main" val="905530115"/>
              </p:ext>
            </p:extLst>
          </p:nvPr>
        </p:nvGraphicFramePr>
        <p:xfrm>
          <a:off x="958850" y="1556792"/>
          <a:ext cx="7226300" cy="41899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264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gray">
          <a:xfrm>
            <a:off x="458788" y="1337720"/>
            <a:ext cx="1903412" cy="923330"/>
          </a:xfrm>
          <a:prstGeom prst="rect">
            <a:avLst/>
          </a:prstGeom>
          <a:noFill/>
          <a:ln>
            <a:noFill/>
          </a:ln>
          <a:effectLst/>
          <a:extLst/>
        </p:spPr>
        <p:txBody>
          <a:bodyPr wrap="square" lIns="0" tIns="0" rIns="0" bIns="0" rtlCol="0">
            <a:spAutoFit/>
          </a:bodyPr>
          <a:lstStyle/>
          <a:p>
            <a:pPr lvl="0" algn="l">
              <a:spcBef>
                <a:spcPct val="0"/>
              </a:spcBef>
              <a:defRPr/>
            </a:pPr>
            <a:r>
              <a:rPr lang="en-US" sz="1200" dirty="0">
                <a:solidFill>
                  <a:schemeClr val="bg2"/>
                </a:solidFill>
                <a:cs typeface="Arial" charset="0"/>
              </a:rPr>
              <a:t>Brian </a:t>
            </a:r>
            <a:r>
              <a:rPr lang="en-US" sz="1200" dirty="0" smtClean="0">
                <a:solidFill>
                  <a:schemeClr val="bg2"/>
                </a:solidFill>
                <a:cs typeface="Arial" charset="0"/>
              </a:rPr>
              <a:t>Harris</a:t>
            </a:r>
          </a:p>
          <a:p>
            <a:pPr lvl="0" algn="l">
              <a:spcBef>
                <a:spcPct val="0"/>
              </a:spcBef>
              <a:defRPr/>
            </a:pPr>
            <a:r>
              <a:rPr lang="en-US" sz="1200" b="0" dirty="0">
                <a:solidFill>
                  <a:schemeClr val="bg2"/>
                </a:solidFill>
                <a:cs typeface="Arial" charset="0"/>
              </a:rPr>
              <a:t>Senior Vice President</a:t>
            </a:r>
          </a:p>
          <a:p>
            <a:pPr marR="0" lvl="0" algn="l" defTabSz="914400" latinLnBrk="0">
              <a:lnSpc>
                <a:spcPct val="100000"/>
              </a:lnSpc>
              <a:spcBef>
                <a:spcPct val="0"/>
              </a:spcBef>
              <a:buSzTx/>
              <a:tabLst/>
              <a:defRPr/>
            </a:pPr>
            <a:r>
              <a:rPr lang="en-US" sz="1200" b="0" dirty="0">
                <a:solidFill>
                  <a:schemeClr val="bg2"/>
                </a:solidFill>
                <a:cs typeface="Arial" charset="0"/>
              </a:rPr>
              <a:t>North America Banking </a:t>
            </a:r>
            <a:r>
              <a:rPr lang="en-US" sz="1200" b="0" kern="0" dirty="0" smtClean="0">
                <a:solidFill>
                  <a:schemeClr val="bg2"/>
                </a:solidFill>
              </a:rPr>
              <a:t>+1.212.553.4705</a:t>
            </a:r>
            <a:endParaRPr lang="en-US" sz="1200" b="0" kern="0" dirty="0">
              <a:solidFill>
                <a:schemeClr val="bg2"/>
              </a:solidFill>
            </a:endParaRPr>
          </a:p>
          <a:p>
            <a:pPr lvl="0" algn="l">
              <a:spcBef>
                <a:spcPts val="0"/>
              </a:spcBef>
              <a:buClr>
                <a:schemeClr val="folHlink"/>
              </a:buClr>
              <a:defRPr/>
            </a:pPr>
            <a:r>
              <a:rPr lang="en-US" sz="1200" b="0" kern="0" dirty="0" smtClean="0">
                <a:solidFill>
                  <a:schemeClr val="bg2"/>
                </a:solidFill>
                <a:hlinkClick r:id="rId3"/>
              </a:rPr>
              <a:t>Brian.Harris@moodys.com</a:t>
            </a:r>
            <a:endParaRPr lang="en-US" sz="1200" b="0" kern="0" dirty="0">
              <a:solidFill>
                <a:schemeClr val="bg2"/>
              </a:solidFill>
            </a:endParaRPr>
          </a:p>
        </p:txBody>
      </p:sp>
      <p:sp>
        <p:nvSpPr>
          <p:cNvPr id="4" name="TextBox 3"/>
          <p:cNvSpPr txBox="1"/>
          <p:nvPr/>
        </p:nvSpPr>
        <p:spPr bwMode="gray">
          <a:xfrm>
            <a:off x="2436089" y="1337720"/>
            <a:ext cx="1903412" cy="1107996"/>
          </a:xfrm>
          <a:prstGeom prst="rect">
            <a:avLst/>
          </a:prstGeom>
          <a:noFill/>
          <a:ln>
            <a:noFill/>
          </a:ln>
          <a:effectLst/>
          <a:extLst/>
        </p:spPr>
        <p:txBody>
          <a:bodyPr wrap="square" lIns="0" tIns="0" rIns="0" bIns="0" rtlCol="0">
            <a:spAutoFit/>
          </a:bodyPr>
          <a:lstStyle/>
          <a:p>
            <a:pPr lvl="0" algn="l">
              <a:spcBef>
                <a:spcPct val="0"/>
              </a:spcBef>
              <a:defRPr/>
            </a:pPr>
            <a:r>
              <a:rPr lang="en-US" sz="1200" dirty="0">
                <a:solidFill>
                  <a:schemeClr val="bg2"/>
                </a:solidFill>
                <a:cs typeface="Arial" charset="0"/>
              </a:rPr>
              <a:t>Warren </a:t>
            </a:r>
            <a:r>
              <a:rPr lang="en-US" sz="1200" dirty="0" err="1" smtClean="0">
                <a:solidFill>
                  <a:schemeClr val="bg2"/>
                </a:solidFill>
                <a:cs typeface="Arial" charset="0"/>
              </a:rPr>
              <a:t>Kornfeld</a:t>
            </a:r>
            <a:endParaRPr lang="en-US" sz="1200" dirty="0" smtClean="0">
              <a:solidFill>
                <a:schemeClr val="bg2"/>
              </a:solidFill>
              <a:cs typeface="Arial" charset="0"/>
            </a:endParaRPr>
          </a:p>
          <a:p>
            <a:pPr lvl="0" algn="l">
              <a:spcBef>
                <a:spcPct val="0"/>
              </a:spcBef>
              <a:defRPr/>
            </a:pPr>
            <a:r>
              <a:rPr lang="en-US" sz="1200" b="0" dirty="0">
                <a:solidFill>
                  <a:schemeClr val="bg2"/>
                </a:solidFill>
                <a:cs typeface="Arial" charset="0"/>
              </a:rPr>
              <a:t>Senior Vice President</a:t>
            </a:r>
          </a:p>
          <a:p>
            <a:pPr marR="0" lvl="0" algn="l" defTabSz="914400" latinLnBrk="0">
              <a:lnSpc>
                <a:spcPct val="100000"/>
              </a:lnSpc>
              <a:spcBef>
                <a:spcPct val="0"/>
              </a:spcBef>
              <a:buSzTx/>
              <a:tabLst/>
              <a:defRPr/>
            </a:pPr>
            <a:r>
              <a:rPr lang="en-US" sz="1200" b="0" dirty="0">
                <a:solidFill>
                  <a:schemeClr val="bg2"/>
                </a:solidFill>
                <a:cs typeface="Arial" charset="0"/>
              </a:rPr>
              <a:t>North America Banking </a:t>
            </a:r>
            <a:r>
              <a:rPr lang="en-US" sz="1200" b="0" kern="0" dirty="0" smtClean="0">
                <a:solidFill>
                  <a:schemeClr val="bg2"/>
                </a:solidFill>
              </a:rPr>
              <a:t>+1.212.553.1932</a:t>
            </a:r>
            <a:endParaRPr lang="en-US" sz="1200" b="0" kern="0" dirty="0">
              <a:solidFill>
                <a:schemeClr val="bg2"/>
              </a:solidFill>
            </a:endParaRPr>
          </a:p>
          <a:p>
            <a:pPr lvl="0" algn="l">
              <a:spcBef>
                <a:spcPts val="0"/>
              </a:spcBef>
              <a:buClr>
                <a:schemeClr val="folHlink"/>
              </a:buClr>
              <a:defRPr/>
            </a:pPr>
            <a:r>
              <a:rPr lang="en-US" sz="1200" b="0" kern="0" dirty="0" smtClean="0">
                <a:solidFill>
                  <a:schemeClr val="bg2"/>
                </a:solidFill>
                <a:hlinkClick r:id="rId3"/>
              </a:rPr>
              <a:t>Warren.Kornfeld@moodys.com</a:t>
            </a:r>
            <a:endParaRPr lang="en-US" sz="1200" b="0" kern="0" dirty="0">
              <a:solidFill>
                <a:schemeClr val="bg2"/>
              </a:solidFill>
            </a:endParaRPr>
          </a:p>
        </p:txBody>
      </p:sp>
      <p:sp>
        <p:nvSpPr>
          <p:cNvPr id="5" name="TextBox 4"/>
          <p:cNvSpPr txBox="1"/>
          <p:nvPr/>
        </p:nvSpPr>
        <p:spPr bwMode="gray">
          <a:xfrm>
            <a:off x="4453856" y="1337720"/>
            <a:ext cx="2060434" cy="923330"/>
          </a:xfrm>
          <a:prstGeom prst="rect">
            <a:avLst/>
          </a:prstGeom>
          <a:noFill/>
          <a:ln>
            <a:noFill/>
          </a:ln>
          <a:effectLst/>
          <a:extLst/>
        </p:spPr>
        <p:txBody>
          <a:bodyPr wrap="square" lIns="0" tIns="0" rIns="0" bIns="0" rtlCol="0">
            <a:spAutoFit/>
          </a:bodyPr>
          <a:lstStyle/>
          <a:p>
            <a:pPr lvl="0" algn="l">
              <a:spcBef>
                <a:spcPct val="0"/>
              </a:spcBef>
              <a:defRPr/>
            </a:pPr>
            <a:r>
              <a:rPr lang="en-US" sz="1200" dirty="0" smtClean="0">
                <a:solidFill>
                  <a:schemeClr val="bg2"/>
                </a:solidFill>
                <a:cs typeface="Arial" charset="0"/>
              </a:rPr>
              <a:t>Gene Berman</a:t>
            </a:r>
          </a:p>
          <a:p>
            <a:pPr lvl="0" algn="l">
              <a:spcBef>
                <a:spcPct val="0"/>
              </a:spcBef>
              <a:defRPr/>
            </a:pPr>
            <a:r>
              <a:rPr lang="en-US" sz="1200" b="0" dirty="0" smtClean="0">
                <a:solidFill>
                  <a:schemeClr val="bg2"/>
                </a:solidFill>
                <a:cs typeface="Arial" charset="0"/>
              </a:rPr>
              <a:t>Assistant Vice President</a:t>
            </a:r>
          </a:p>
          <a:p>
            <a:pPr lvl="0" algn="l">
              <a:spcBef>
                <a:spcPct val="0"/>
              </a:spcBef>
              <a:defRPr/>
            </a:pPr>
            <a:r>
              <a:rPr lang="en-US" sz="1200" b="0" dirty="0">
                <a:solidFill>
                  <a:schemeClr val="bg2"/>
                </a:solidFill>
                <a:cs typeface="Arial" charset="0"/>
              </a:rPr>
              <a:t>North America Banking </a:t>
            </a:r>
            <a:r>
              <a:rPr lang="en-US" sz="1200" b="0" kern="0" dirty="0" smtClean="0">
                <a:solidFill>
                  <a:schemeClr val="bg2"/>
                </a:solidFill>
              </a:rPr>
              <a:t>+1.212.553.4866</a:t>
            </a:r>
            <a:endParaRPr lang="en-US" sz="1200" b="0" kern="0" dirty="0">
              <a:solidFill>
                <a:schemeClr val="bg2"/>
              </a:solidFill>
            </a:endParaRPr>
          </a:p>
          <a:p>
            <a:pPr lvl="0" algn="l">
              <a:spcBef>
                <a:spcPts val="0"/>
              </a:spcBef>
              <a:buClr>
                <a:schemeClr val="folHlink"/>
              </a:buClr>
              <a:defRPr/>
            </a:pPr>
            <a:r>
              <a:rPr lang="en-US" sz="1200" b="0" kern="0" dirty="0" smtClean="0">
                <a:solidFill>
                  <a:schemeClr val="bg2"/>
                </a:solidFill>
                <a:hlinkClick r:id="rId3"/>
              </a:rPr>
              <a:t>Gene.Berman@moodys.com</a:t>
            </a:r>
            <a:endParaRPr lang="en-US" sz="1200" b="0" kern="0" dirty="0">
              <a:solidFill>
                <a:schemeClr val="bg2"/>
              </a:solidFill>
            </a:endParaRPr>
          </a:p>
        </p:txBody>
      </p:sp>
    </p:spTree>
    <p:extLst>
      <p:ext uri="{BB962C8B-B14F-4D97-AF65-F5344CB8AC3E}">
        <p14:creationId xmlns:p14="http://schemas.microsoft.com/office/powerpoint/2010/main" val="2406900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MIS_PowerPoint_Template_v3c">
  <a:themeElements>
    <a:clrScheme name="MOODYS">
      <a:dk1>
        <a:srgbClr val="0028A0"/>
      </a:dk1>
      <a:lt1>
        <a:srgbClr val="FFFFFF"/>
      </a:lt1>
      <a:dk2>
        <a:srgbClr val="009BE1"/>
      </a:dk2>
      <a:lt2>
        <a:srgbClr val="000000"/>
      </a:lt2>
      <a:accent1>
        <a:srgbClr val="00B58C"/>
      </a:accent1>
      <a:accent2>
        <a:srgbClr val="A0C8EA"/>
      </a:accent2>
      <a:accent3>
        <a:srgbClr val="1E50AA"/>
      </a:accent3>
      <a:accent4>
        <a:srgbClr val="F58C3C"/>
      </a:accent4>
      <a:accent5>
        <a:srgbClr val="878C9B"/>
      </a:accent5>
      <a:accent6>
        <a:srgbClr val="FFC832"/>
      </a:accent6>
      <a:hlink>
        <a:srgbClr val="009BE1"/>
      </a:hlink>
      <a:folHlink>
        <a:srgbClr val="0086EA"/>
      </a:folHlink>
    </a:clrScheme>
    <a:fontScheme name="Moody's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spDef>
      <a:spPr>
        <a:solidFill>
          <a:srgbClr val="009BE1"/>
        </a:solidFill>
        <a:ln w="9525">
          <a:solidFill>
            <a:srgbClr val="009BE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009BE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bwMode="gray">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lgn="l">
          <a:defRPr b="0" dirty="0"/>
        </a:defPPr>
      </a:lstStyle>
    </a:txDef>
  </a:objectDefaults>
  <a:extraClrSchemeLst/>
</a:theme>
</file>

<file path=ppt/theme/theme2.xml><?xml version="1.0" encoding="utf-8"?>
<a:theme xmlns:a="http://schemas.openxmlformats.org/drawingml/2006/main" name="MIS_PowerPoint_Template_v01d">
  <a:themeElements>
    <a:clrScheme name="Moody's Analytics - PowerPoint Template 1">
      <a:dk1>
        <a:srgbClr val="0028A0"/>
      </a:dk1>
      <a:lt1>
        <a:srgbClr val="FFFFFF"/>
      </a:lt1>
      <a:dk2>
        <a:srgbClr val="91969B"/>
      </a:dk2>
      <a:lt2>
        <a:srgbClr val="000000"/>
      </a:lt2>
      <a:accent1>
        <a:srgbClr val="2DAA5F"/>
      </a:accent1>
      <a:accent2>
        <a:srgbClr val="009BE1"/>
      </a:accent2>
      <a:accent3>
        <a:srgbClr val="FFFFFF"/>
      </a:accent3>
      <a:accent4>
        <a:srgbClr val="002188"/>
      </a:accent4>
      <a:accent5>
        <a:srgbClr val="ADD2B6"/>
      </a:accent5>
      <a:accent6>
        <a:srgbClr val="008CCC"/>
      </a:accent6>
      <a:hlink>
        <a:srgbClr val="C3C8CD"/>
      </a:hlink>
      <a:folHlink>
        <a:srgbClr val="464B50"/>
      </a:folHlink>
    </a:clrScheme>
    <a:fontScheme name="Moody's Analytics - 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bg2"/>
            </a:solidFill>
            <a:effectLst/>
            <a:latin typeface="Arial" charset="0"/>
          </a:defRPr>
        </a:defPPr>
      </a:lstStyle>
    </a:lnDef>
  </a:objectDefaults>
  <a:extraClrSchemeLst>
    <a:extraClrScheme>
      <a:clrScheme name="Moody's Analytics - PowerPoint Template 1">
        <a:dk1>
          <a:srgbClr val="0028A0"/>
        </a:dk1>
        <a:lt1>
          <a:srgbClr val="FFFFFF"/>
        </a:lt1>
        <a:dk2>
          <a:srgbClr val="91969B"/>
        </a:dk2>
        <a:lt2>
          <a:srgbClr val="000000"/>
        </a:lt2>
        <a:accent1>
          <a:srgbClr val="2DAA5F"/>
        </a:accent1>
        <a:accent2>
          <a:srgbClr val="009BE1"/>
        </a:accent2>
        <a:accent3>
          <a:srgbClr val="FFFFFF"/>
        </a:accent3>
        <a:accent4>
          <a:srgbClr val="002188"/>
        </a:accent4>
        <a:accent5>
          <a:srgbClr val="ADD2B6"/>
        </a:accent5>
        <a:accent6>
          <a:srgbClr val="008CCC"/>
        </a:accent6>
        <a:hlink>
          <a:srgbClr val="C3C8CD"/>
        </a:hlink>
        <a:folHlink>
          <a:srgbClr val="464B5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MIS_PowerPoint_Template_v3c</Template>
  <TotalTime>0</TotalTime>
  <Words>659</Words>
  <Application>Microsoft Office PowerPoint</Application>
  <PresentationFormat>On-screen Show (4:3)</PresentationFormat>
  <Paragraphs>76</Paragraphs>
  <Slides>10</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宋体</vt:lpstr>
      <vt:lpstr>Arial</vt:lpstr>
      <vt:lpstr>Bliss Pro Light</vt:lpstr>
      <vt:lpstr>MIS_PowerPoint_Template_v3c</vt:lpstr>
      <vt:lpstr>MIS_PowerPoint_Template_v01d</vt:lpstr>
      <vt:lpstr>Mortgage Companies</vt:lpstr>
      <vt:lpstr>Moody’s Stand Alone Credit Assessments of 15 Largest US Banks</vt:lpstr>
      <vt:lpstr>Moody’s Corporate Family Ratings of Rated Mortgage Companies</vt:lpstr>
      <vt:lpstr>Constrained Profitability</vt:lpstr>
      <vt:lpstr>Profitability – Excluding MSR Impairments</vt:lpstr>
      <vt:lpstr>Weak Liquidity</vt:lpstr>
      <vt:lpstr>Liquidity</vt:lpstr>
      <vt:lpstr>Capital</vt:lpstr>
      <vt:lpstr>PowerPoint Presentation</vt:lpstr>
      <vt:lpstr>PowerPoint Presentation</vt:lpstr>
    </vt:vector>
  </TitlesOfParts>
  <Company>Moody's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Companies</dc:title>
  <dc:creator>M., Marimuthu</dc:creator>
  <cp:lastModifiedBy>LOGAN, LEAH M</cp:lastModifiedBy>
  <cp:revision>204</cp:revision>
  <cp:lastPrinted>2016-06-23T14:32:57Z</cp:lastPrinted>
  <dcterms:created xsi:type="dcterms:W3CDTF">2016-05-27T03:45:40Z</dcterms:created>
  <dcterms:modified xsi:type="dcterms:W3CDTF">2016-06-23T21:04:51Z</dcterms:modified>
</cp:coreProperties>
</file>