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56" r:id="rId2"/>
    <p:sldId id="676" r:id="rId3"/>
    <p:sldId id="674" r:id="rId4"/>
    <p:sldId id="571" r:id="rId5"/>
    <p:sldId id="548" r:id="rId6"/>
    <p:sldId id="677" r:id="rId7"/>
    <p:sldId id="680" r:id="rId8"/>
    <p:sldId id="678" r:id="rId9"/>
    <p:sldId id="573" r:id="rId10"/>
    <p:sldId id="681" r:id="rId11"/>
    <p:sldId id="675" r:id="rId12"/>
  </p:sldIdLst>
  <p:sldSz cx="9144000" cy="6858000" type="screen4x3"/>
  <p:notesSz cx="6858000" cy="91995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93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1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699FF"/>
    <a:srgbClr val="FF33CC"/>
    <a:srgbClr val="E00500"/>
    <a:srgbClr val="0033CC"/>
    <a:srgbClr val="FFCC00"/>
    <a:srgbClr val="333399"/>
    <a:srgbClr val="174A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385" autoAdjust="0"/>
  </p:normalViewPr>
  <p:slideViewPr>
    <p:cSldViewPr snapToGrid="0">
      <p:cViewPr varScale="1">
        <p:scale>
          <a:sx n="117" d="100"/>
          <a:sy n="117" d="100"/>
        </p:scale>
        <p:origin x="-1452" y="-102"/>
      </p:cViewPr>
      <p:guideLst>
        <p:guide orient="horz" pos="2160"/>
        <p:guide pos="29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40" d="100"/>
        <a:sy n="14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1760" y="-104"/>
      </p:cViewPr>
      <p:guideLst>
        <p:guide orient="horz" pos="291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wallace:Documents:Presentations:GNMA_Liquidity:Talk:Figures:GNMA_OA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wallace:Documents:Presentations:GNMA_Liquidity:Talk:Figures:GNMA_OA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wallace:Documents:Presentations:GNMA_Liquidity:Talk:Figures:GNMA_OA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wallace:Documents:Presentations:GNMA_Liquidity:Talk:Figures:GSE_GNMA_Terminatio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wallace:Documents:Presentations:GNMA_Liquidity:Talk:Figures:GSE_GNMA_Termination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wallace:Documents:Presentations:GNMA_Liquidity:Talk:Figures:GSE_GNMA_Termination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wallace:Documents:Presentations:GNMA_Liquidity:Talk:Figures:GSE_GNMA_Termination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Macintosh%20HD:Users:wallace:Documents:Presentations:GNMA_Liquidity:Talk:Figures:Lender_Nam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Sheet6!$Q$11</c:f>
              <c:strCache>
                <c:ptCount val="1"/>
                <c:pt idx="0">
                  <c:v>FHLMC TBA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Sheet6!$P$12:$P$31</c:f>
              <c:numCache>
                <c:formatCode>[$-409]mmm\-yy;@</c:formatCode>
                <c:ptCount val="20"/>
                <c:pt idx="0">
                  <c:v>40695</c:v>
                </c:pt>
                <c:pt idx="1">
                  <c:v>40787</c:v>
                </c:pt>
                <c:pt idx="2">
                  <c:v>40878</c:v>
                </c:pt>
                <c:pt idx="3">
                  <c:v>40969</c:v>
                </c:pt>
                <c:pt idx="4">
                  <c:v>41061</c:v>
                </c:pt>
                <c:pt idx="5">
                  <c:v>41153</c:v>
                </c:pt>
                <c:pt idx="6">
                  <c:v>41244</c:v>
                </c:pt>
                <c:pt idx="7">
                  <c:v>41334</c:v>
                </c:pt>
                <c:pt idx="8">
                  <c:v>41426</c:v>
                </c:pt>
                <c:pt idx="9">
                  <c:v>41518</c:v>
                </c:pt>
                <c:pt idx="10">
                  <c:v>41609</c:v>
                </c:pt>
                <c:pt idx="11">
                  <c:v>41699</c:v>
                </c:pt>
                <c:pt idx="12">
                  <c:v>41791</c:v>
                </c:pt>
                <c:pt idx="13">
                  <c:v>41883</c:v>
                </c:pt>
                <c:pt idx="14">
                  <c:v>41974</c:v>
                </c:pt>
                <c:pt idx="15">
                  <c:v>42064</c:v>
                </c:pt>
                <c:pt idx="16">
                  <c:v>42156</c:v>
                </c:pt>
                <c:pt idx="17">
                  <c:v>42248</c:v>
                </c:pt>
                <c:pt idx="18">
                  <c:v>42339</c:v>
                </c:pt>
                <c:pt idx="19">
                  <c:v>42430</c:v>
                </c:pt>
              </c:numCache>
            </c:numRef>
          </c:cat>
          <c:val>
            <c:numRef>
              <c:f>Sheet6!$Q$12:$Q$31</c:f>
              <c:numCache>
                <c:formatCode>#,##0.0</c:formatCode>
                <c:ptCount val="20"/>
                <c:pt idx="0">
                  <c:v>19683.438796278399</c:v>
                </c:pt>
                <c:pt idx="1">
                  <c:v>25115.380487949998</c:v>
                </c:pt>
                <c:pt idx="2">
                  <c:v>24629.649623904901</c:v>
                </c:pt>
                <c:pt idx="3">
                  <c:v>25563.184952516101</c:v>
                </c:pt>
                <c:pt idx="4">
                  <c:v>21847.983515032</c:v>
                </c:pt>
                <c:pt idx="5">
                  <c:v>22591.364084116802</c:v>
                </c:pt>
                <c:pt idx="6">
                  <c:v>25620.14225860342</c:v>
                </c:pt>
                <c:pt idx="7">
                  <c:v>30482.587812583301</c:v>
                </c:pt>
                <c:pt idx="8">
                  <c:v>27056.406919667152</c:v>
                </c:pt>
                <c:pt idx="9">
                  <c:v>17087.827635312449</c:v>
                </c:pt>
                <c:pt idx="10">
                  <c:v>13718.508396171799</c:v>
                </c:pt>
                <c:pt idx="11">
                  <c:v>14331.41078373765</c:v>
                </c:pt>
                <c:pt idx="12">
                  <c:v>13346.443167988849</c:v>
                </c:pt>
                <c:pt idx="13">
                  <c:v>13350.150261737501</c:v>
                </c:pt>
                <c:pt idx="14">
                  <c:v>13124.89416834375</c:v>
                </c:pt>
                <c:pt idx="15">
                  <c:v>17224.491949406849</c:v>
                </c:pt>
                <c:pt idx="16">
                  <c:v>16519.920753396771</c:v>
                </c:pt>
                <c:pt idx="17">
                  <c:v>15989.864745328119</c:v>
                </c:pt>
                <c:pt idx="18">
                  <c:v>13258.182992998531</c:v>
                </c:pt>
                <c:pt idx="19">
                  <c:v>17008.742701065548</c:v>
                </c:pt>
              </c:numCache>
            </c:numRef>
          </c:val>
        </c:ser>
        <c:ser>
          <c:idx val="1"/>
          <c:order val="1"/>
          <c:tx>
            <c:strRef>
              <c:f>Sheet6!$R$11</c:f>
              <c:strCache>
                <c:ptCount val="1"/>
                <c:pt idx="0">
                  <c:v>FNMA TBA</c:v>
                </c:pt>
              </c:strCache>
            </c:strRef>
          </c:tx>
          <c:invertIfNegative val="0"/>
          <c:cat>
            <c:numRef>
              <c:f>Sheet6!$P$12:$P$31</c:f>
              <c:numCache>
                <c:formatCode>[$-409]mmm\-yy;@</c:formatCode>
                <c:ptCount val="20"/>
                <c:pt idx="0">
                  <c:v>40695</c:v>
                </c:pt>
                <c:pt idx="1">
                  <c:v>40787</c:v>
                </c:pt>
                <c:pt idx="2">
                  <c:v>40878</c:v>
                </c:pt>
                <c:pt idx="3">
                  <c:v>40969</c:v>
                </c:pt>
                <c:pt idx="4">
                  <c:v>41061</c:v>
                </c:pt>
                <c:pt idx="5">
                  <c:v>41153</c:v>
                </c:pt>
                <c:pt idx="6">
                  <c:v>41244</c:v>
                </c:pt>
                <c:pt idx="7">
                  <c:v>41334</c:v>
                </c:pt>
                <c:pt idx="8">
                  <c:v>41426</c:v>
                </c:pt>
                <c:pt idx="9">
                  <c:v>41518</c:v>
                </c:pt>
                <c:pt idx="10">
                  <c:v>41609</c:v>
                </c:pt>
                <c:pt idx="11">
                  <c:v>41699</c:v>
                </c:pt>
                <c:pt idx="12">
                  <c:v>41791</c:v>
                </c:pt>
                <c:pt idx="13">
                  <c:v>41883</c:v>
                </c:pt>
                <c:pt idx="14">
                  <c:v>41974</c:v>
                </c:pt>
                <c:pt idx="15">
                  <c:v>42064</c:v>
                </c:pt>
                <c:pt idx="16">
                  <c:v>42156</c:v>
                </c:pt>
                <c:pt idx="17">
                  <c:v>42248</c:v>
                </c:pt>
                <c:pt idx="18">
                  <c:v>42339</c:v>
                </c:pt>
                <c:pt idx="19">
                  <c:v>42430</c:v>
                </c:pt>
              </c:numCache>
            </c:numRef>
          </c:cat>
          <c:val>
            <c:numRef>
              <c:f>Sheet6!$R$12:$R$31</c:f>
              <c:numCache>
                <c:formatCode>#,##0.0</c:formatCode>
                <c:ptCount val="20"/>
                <c:pt idx="0">
                  <c:v>164818.92983425601</c:v>
                </c:pt>
                <c:pt idx="1">
                  <c:v>202093.454548504</c:v>
                </c:pt>
                <c:pt idx="2">
                  <c:v>193239.94570334101</c:v>
                </c:pt>
                <c:pt idx="3">
                  <c:v>226046.29082518001</c:v>
                </c:pt>
                <c:pt idx="4">
                  <c:v>216734.523179354</c:v>
                </c:pt>
                <c:pt idx="5">
                  <c:v>205606.2985545065</c:v>
                </c:pt>
                <c:pt idx="6">
                  <c:v>169173.10370190421</c:v>
                </c:pt>
                <c:pt idx="7">
                  <c:v>185803.24816558271</c:v>
                </c:pt>
                <c:pt idx="8">
                  <c:v>181238.9626929994</c:v>
                </c:pt>
                <c:pt idx="9">
                  <c:v>140130.86969298389</c:v>
                </c:pt>
                <c:pt idx="10">
                  <c:v>122037.6756467805</c:v>
                </c:pt>
                <c:pt idx="11">
                  <c:v>121715.58402311421</c:v>
                </c:pt>
                <c:pt idx="12">
                  <c:v>125955.1320917928</c:v>
                </c:pt>
                <c:pt idx="13">
                  <c:v>128805.7490593011</c:v>
                </c:pt>
                <c:pt idx="14">
                  <c:v>132590.64488234339</c:v>
                </c:pt>
                <c:pt idx="15">
                  <c:v>154095.61227037699</c:v>
                </c:pt>
                <c:pt idx="16">
                  <c:v>128899.1868872218</c:v>
                </c:pt>
                <c:pt idx="17">
                  <c:v>122978.43324745289</c:v>
                </c:pt>
                <c:pt idx="18">
                  <c:v>112036.4248480938</c:v>
                </c:pt>
                <c:pt idx="19">
                  <c:v>125401.9200007211</c:v>
                </c:pt>
              </c:numCache>
            </c:numRef>
          </c:val>
        </c:ser>
        <c:ser>
          <c:idx val="2"/>
          <c:order val="2"/>
          <c:tx>
            <c:strRef>
              <c:f>Sheet6!$S$11</c:f>
              <c:strCache>
                <c:ptCount val="1"/>
                <c:pt idx="0">
                  <c:v>GNMA TBA</c:v>
                </c:pt>
              </c:strCache>
            </c:strRef>
          </c:tx>
          <c:spPr>
            <a:solidFill>
              <a:schemeClr val="bg1">
                <a:lumMod val="50000"/>
                <a:lumOff val="50000"/>
              </a:schemeClr>
            </a:solidFill>
          </c:spPr>
          <c:invertIfNegative val="0"/>
          <c:cat>
            <c:numRef>
              <c:f>Sheet6!$P$12:$P$31</c:f>
              <c:numCache>
                <c:formatCode>[$-409]mmm\-yy;@</c:formatCode>
                <c:ptCount val="20"/>
                <c:pt idx="0">
                  <c:v>40695</c:v>
                </c:pt>
                <c:pt idx="1">
                  <c:v>40787</c:v>
                </c:pt>
                <c:pt idx="2">
                  <c:v>40878</c:v>
                </c:pt>
                <c:pt idx="3">
                  <c:v>40969</c:v>
                </c:pt>
                <c:pt idx="4">
                  <c:v>41061</c:v>
                </c:pt>
                <c:pt idx="5">
                  <c:v>41153</c:v>
                </c:pt>
                <c:pt idx="6">
                  <c:v>41244</c:v>
                </c:pt>
                <c:pt idx="7">
                  <c:v>41334</c:v>
                </c:pt>
                <c:pt idx="8">
                  <c:v>41426</c:v>
                </c:pt>
                <c:pt idx="9">
                  <c:v>41518</c:v>
                </c:pt>
                <c:pt idx="10">
                  <c:v>41609</c:v>
                </c:pt>
                <c:pt idx="11">
                  <c:v>41699</c:v>
                </c:pt>
                <c:pt idx="12">
                  <c:v>41791</c:v>
                </c:pt>
                <c:pt idx="13">
                  <c:v>41883</c:v>
                </c:pt>
                <c:pt idx="14">
                  <c:v>41974</c:v>
                </c:pt>
                <c:pt idx="15">
                  <c:v>42064</c:v>
                </c:pt>
                <c:pt idx="16">
                  <c:v>42156</c:v>
                </c:pt>
                <c:pt idx="17">
                  <c:v>42248</c:v>
                </c:pt>
                <c:pt idx="18">
                  <c:v>42339</c:v>
                </c:pt>
                <c:pt idx="19">
                  <c:v>42430</c:v>
                </c:pt>
              </c:numCache>
            </c:numRef>
          </c:cat>
          <c:val>
            <c:numRef>
              <c:f>Sheet6!$S$12:$S$31</c:f>
              <c:numCache>
                <c:formatCode>#,##0.0</c:formatCode>
                <c:ptCount val="20"/>
                <c:pt idx="0">
                  <c:v>24685.497864476041</c:v>
                </c:pt>
                <c:pt idx="1">
                  <c:v>29852.074000376491</c:v>
                </c:pt>
                <c:pt idx="2">
                  <c:v>29052.471444581901</c:v>
                </c:pt>
                <c:pt idx="3">
                  <c:v>36127.1542910727</c:v>
                </c:pt>
                <c:pt idx="4">
                  <c:v>32483.848980907002</c:v>
                </c:pt>
                <c:pt idx="5">
                  <c:v>37627.481552181111</c:v>
                </c:pt>
                <c:pt idx="6">
                  <c:v>35593.22438123569</c:v>
                </c:pt>
                <c:pt idx="7">
                  <c:v>33116.576022259003</c:v>
                </c:pt>
                <c:pt idx="8">
                  <c:v>32108.364732841539</c:v>
                </c:pt>
                <c:pt idx="9">
                  <c:v>29651.42596427313</c:v>
                </c:pt>
                <c:pt idx="10">
                  <c:v>24388.106649981852</c:v>
                </c:pt>
                <c:pt idx="11">
                  <c:v>23509.714251199479</c:v>
                </c:pt>
                <c:pt idx="12">
                  <c:v>25753.617345730101</c:v>
                </c:pt>
                <c:pt idx="13">
                  <c:v>28372.56845559883</c:v>
                </c:pt>
                <c:pt idx="14">
                  <c:v>26357.29234534382</c:v>
                </c:pt>
                <c:pt idx="15">
                  <c:v>34561.330864030628</c:v>
                </c:pt>
                <c:pt idx="16">
                  <c:v>33973.711726517548</c:v>
                </c:pt>
                <c:pt idx="17">
                  <c:v>36604.039476917576</c:v>
                </c:pt>
                <c:pt idx="18">
                  <c:v>35897.680966015178</c:v>
                </c:pt>
                <c:pt idx="19">
                  <c:v>38184.591002946137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5970816"/>
        <c:axId val="34544384"/>
      </c:barChart>
      <c:lineChart>
        <c:grouping val="standard"/>
        <c:varyColors val="0"/>
        <c:ser>
          <c:idx val="3"/>
          <c:order val="3"/>
          <c:tx>
            <c:strRef>
              <c:f>Sheet6!$T$11</c:f>
              <c:strCache>
                <c:ptCount val="1"/>
                <c:pt idx="0">
                  <c:v>Percentage GNMA</c:v>
                </c:pt>
              </c:strCache>
            </c:strRef>
          </c:tx>
          <c:marker>
            <c:symbol val="none"/>
          </c:marker>
          <c:cat>
            <c:numRef>
              <c:f>Sheet6!$P$12:$P$31</c:f>
              <c:numCache>
                <c:formatCode>[$-409]mmm\-yy;@</c:formatCode>
                <c:ptCount val="20"/>
                <c:pt idx="0">
                  <c:v>40695</c:v>
                </c:pt>
                <c:pt idx="1">
                  <c:v>40787</c:v>
                </c:pt>
                <c:pt idx="2">
                  <c:v>40878</c:v>
                </c:pt>
                <c:pt idx="3">
                  <c:v>40969</c:v>
                </c:pt>
                <c:pt idx="4">
                  <c:v>41061</c:v>
                </c:pt>
                <c:pt idx="5">
                  <c:v>41153</c:v>
                </c:pt>
                <c:pt idx="6">
                  <c:v>41244</c:v>
                </c:pt>
                <c:pt idx="7">
                  <c:v>41334</c:v>
                </c:pt>
                <c:pt idx="8">
                  <c:v>41426</c:v>
                </c:pt>
                <c:pt idx="9">
                  <c:v>41518</c:v>
                </c:pt>
                <c:pt idx="10">
                  <c:v>41609</c:v>
                </c:pt>
                <c:pt idx="11">
                  <c:v>41699</c:v>
                </c:pt>
                <c:pt idx="12">
                  <c:v>41791</c:v>
                </c:pt>
                <c:pt idx="13">
                  <c:v>41883</c:v>
                </c:pt>
                <c:pt idx="14">
                  <c:v>41974</c:v>
                </c:pt>
                <c:pt idx="15">
                  <c:v>42064</c:v>
                </c:pt>
                <c:pt idx="16">
                  <c:v>42156</c:v>
                </c:pt>
                <c:pt idx="17">
                  <c:v>42248</c:v>
                </c:pt>
                <c:pt idx="18">
                  <c:v>42339</c:v>
                </c:pt>
                <c:pt idx="19">
                  <c:v>42430</c:v>
                </c:pt>
              </c:numCache>
            </c:numRef>
          </c:cat>
          <c:val>
            <c:numRef>
              <c:f>Sheet6!$T$12:$T$31</c:f>
              <c:numCache>
                <c:formatCode>0.00%</c:formatCode>
                <c:ptCount val="20"/>
                <c:pt idx="0">
                  <c:v>0.118000427233795</c:v>
                </c:pt>
                <c:pt idx="1">
                  <c:v>0.116125069319164</c:v>
                </c:pt>
                <c:pt idx="2">
                  <c:v>0.117656365405247</c:v>
                </c:pt>
                <c:pt idx="3">
                  <c:v>0.12555202252335601</c:v>
                </c:pt>
                <c:pt idx="4">
                  <c:v>0.11983011469155801</c:v>
                </c:pt>
                <c:pt idx="5">
                  <c:v>0.141544536979958</c:v>
                </c:pt>
                <c:pt idx="6">
                  <c:v>0.15448667771714</c:v>
                </c:pt>
                <c:pt idx="7">
                  <c:v>0.132777537577418</c:v>
                </c:pt>
                <c:pt idx="8">
                  <c:v>0.13355668216723099</c:v>
                </c:pt>
                <c:pt idx="9">
                  <c:v>0.15867243492706201</c:v>
                </c:pt>
                <c:pt idx="10">
                  <c:v>0.152278225536328</c:v>
                </c:pt>
                <c:pt idx="11">
                  <c:v>0.14733400196442301</c:v>
                </c:pt>
                <c:pt idx="12">
                  <c:v>0.156024610797977</c:v>
                </c:pt>
                <c:pt idx="13">
                  <c:v>0.16637284043766301</c:v>
                </c:pt>
                <c:pt idx="14">
                  <c:v>0.15316767730497099</c:v>
                </c:pt>
                <c:pt idx="15">
                  <c:v>0.167853980183538</c:v>
                </c:pt>
                <c:pt idx="16">
                  <c:v>0.18937508805580999</c:v>
                </c:pt>
                <c:pt idx="17">
                  <c:v>0.20847860181237701</c:v>
                </c:pt>
                <c:pt idx="18">
                  <c:v>0.222691688162242</c:v>
                </c:pt>
                <c:pt idx="19">
                  <c:v>0.21142612235264699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8987008"/>
        <c:axId val="34544960"/>
      </c:lineChart>
      <c:dateAx>
        <c:axId val="135970816"/>
        <c:scaling>
          <c:orientation val="minMax"/>
        </c:scaling>
        <c:delete val="0"/>
        <c:axPos val="b"/>
        <c:numFmt formatCode="[$-409]mmm\-yy;@" sourceLinked="1"/>
        <c:majorTickMark val="out"/>
        <c:minorTickMark val="none"/>
        <c:tickLblPos val="nextTo"/>
        <c:crossAx val="34544384"/>
        <c:crosses val="autoZero"/>
        <c:auto val="1"/>
        <c:lblOffset val="100"/>
        <c:baseTimeUnit val="months"/>
      </c:dateAx>
      <c:valAx>
        <c:axId val="345443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USD Millions</a:t>
                </a:r>
              </a:p>
            </c:rich>
          </c:tx>
          <c:layout/>
          <c:overlay val="0"/>
        </c:title>
        <c:numFmt formatCode="#,##0.0" sourceLinked="1"/>
        <c:majorTickMark val="out"/>
        <c:minorTickMark val="none"/>
        <c:tickLblPos val="nextTo"/>
        <c:crossAx val="135970816"/>
        <c:crosses val="autoZero"/>
        <c:crossBetween val="between"/>
      </c:valAx>
      <c:valAx>
        <c:axId val="34544960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Percentage GNMA</a:t>
                </a:r>
                <a:r>
                  <a:rPr lang="en-US" baseline="0"/>
                  <a:t> TBA</a:t>
                </a:r>
                <a:endParaRPr lang="en-US"/>
              </a:p>
            </c:rich>
          </c:tx>
          <c:layout/>
          <c:overlay val="0"/>
        </c:title>
        <c:numFmt formatCode="0.00%" sourceLinked="1"/>
        <c:majorTickMark val="out"/>
        <c:minorTickMark val="none"/>
        <c:tickLblPos val="nextTo"/>
        <c:crossAx val="138987008"/>
        <c:crosses val="max"/>
        <c:crossBetween val="between"/>
      </c:valAx>
      <c:dateAx>
        <c:axId val="138987008"/>
        <c:scaling>
          <c:orientation val="minMax"/>
        </c:scaling>
        <c:delete val="1"/>
        <c:axPos val="b"/>
        <c:numFmt formatCode="[$-409]mmm\-yy;@" sourceLinked="1"/>
        <c:majorTickMark val="out"/>
        <c:minorTickMark val="none"/>
        <c:tickLblPos val="nextTo"/>
        <c:crossAx val="34544960"/>
        <c:crosses val="autoZero"/>
        <c:auto val="1"/>
        <c:lblOffset val="100"/>
        <c:baseTimeUnit val="months"/>
        <c:majorUnit val="1"/>
        <c:minorUnit val="1"/>
      </c:dateAx>
    </c:plotArea>
    <c:legend>
      <c:legendPos val="t"/>
      <c:layout/>
      <c:overlay val="0"/>
    </c:legend>
    <c:plotVisOnly val="1"/>
    <c:dispBlanksAs val="gap"/>
    <c:showDLblsOverMax val="0"/>
  </c:chart>
  <c:spPr>
    <a:solidFill>
      <a:srgbClr val="FFFFFF"/>
    </a:solidFill>
  </c:spPr>
  <c:txPr>
    <a:bodyPr/>
    <a:lstStyle/>
    <a:p>
      <a:pPr>
        <a:defRPr sz="1600">
          <a:latin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TBA_Prices_OAS!$Q$1</c:f>
              <c:strCache>
                <c:ptCount val="1"/>
                <c:pt idx="0">
                  <c:v>GNMA TBA Price</c:v>
                </c:pt>
              </c:strCache>
            </c:strRef>
          </c:tx>
          <c:spPr>
            <a:ln>
              <a:solidFill>
                <a:schemeClr val="bg1">
                  <a:lumMod val="50000"/>
                  <a:lumOff val="50000"/>
                </a:schemeClr>
              </a:solidFill>
            </a:ln>
          </c:spPr>
          <c:marker>
            <c:symbol val="none"/>
          </c:marker>
          <c:cat>
            <c:numRef>
              <c:f>TBA_Prices_OAS!$P$2:$P$230</c:f>
              <c:numCache>
                <c:formatCode>mmm\-yy</c:formatCode>
                <c:ptCount val="229"/>
                <c:pt idx="0">
                  <c:v>35065</c:v>
                </c:pt>
                <c:pt idx="1">
                  <c:v>35096</c:v>
                </c:pt>
                <c:pt idx="2">
                  <c:v>35125</c:v>
                </c:pt>
                <c:pt idx="3">
                  <c:v>35156</c:v>
                </c:pt>
                <c:pt idx="4">
                  <c:v>35186</c:v>
                </c:pt>
                <c:pt idx="5">
                  <c:v>35217</c:v>
                </c:pt>
                <c:pt idx="6">
                  <c:v>35247</c:v>
                </c:pt>
                <c:pt idx="7">
                  <c:v>35278</c:v>
                </c:pt>
                <c:pt idx="8">
                  <c:v>35309</c:v>
                </c:pt>
                <c:pt idx="9">
                  <c:v>35339</c:v>
                </c:pt>
                <c:pt idx="10">
                  <c:v>35370</c:v>
                </c:pt>
                <c:pt idx="11">
                  <c:v>35400</c:v>
                </c:pt>
                <c:pt idx="12">
                  <c:v>35431</c:v>
                </c:pt>
                <c:pt idx="13">
                  <c:v>35462</c:v>
                </c:pt>
                <c:pt idx="14">
                  <c:v>35490</c:v>
                </c:pt>
                <c:pt idx="15">
                  <c:v>35521</c:v>
                </c:pt>
                <c:pt idx="16">
                  <c:v>35551</c:v>
                </c:pt>
                <c:pt idx="17">
                  <c:v>35582</c:v>
                </c:pt>
                <c:pt idx="18">
                  <c:v>35612</c:v>
                </c:pt>
                <c:pt idx="19">
                  <c:v>35643</c:v>
                </c:pt>
                <c:pt idx="20">
                  <c:v>35674</c:v>
                </c:pt>
                <c:pt idx="21">
                  <c:v>35704</c:v>
                </c:pt>
                <c:pt idx="22">
                  <c:v>35735</c:v>
                </c:pt>
                <c:pt idx="23">
                  <c:v>35765</c:v>
                </c:pt>
                <c:pt idx="24">
                  <c:v>35796</c:v>
                </c:pt>
                <c:pt idx="25">
                  <c:v>35827</c:v>
                </c:pt>
                <c:pt idx="26">
                  <c:v>35855</c:v>
                </c:pt>
                <c:pt idx="27">
                  <c:v>35886</c:v>
                </c:pt>
                <c:pt idx="28">
                  <c:v>35916</c:v>
                </c:pt>
                <c:pt idx="29">
                  <c:v>35947</c:v>
                </c:pt>
                <c:pt idx="30">
                  <c:v>35977</c:v>
                </c:pt>
                <c:pt idx="31">
                  <c:v>36008</c:v>
                </c:pt>
                <c:pt idx="32">
                  <c:v>36039</c:v>
                </c:pt>
                <c:pt idx="33">
                  <c:v>36069</c:v>
                </c:pt>
                <c:pt idx="34">
                  <c:v>36100</c:v>
                </c:pt>
                <c:pt idx="35">
                  <c:v>36130</c:v>
                </c:pt>
                <c:pt idx="36">
                  <c:v>36161</c:v>
                </c:pt>
                <c:pt idx="37">
                  <c:v>36192</c:v>
                </c:pt>
                <c:pt idx="38">
                  <c:v>36220</c:v>
                </c:pt>
                <c:pt idx="39">
                  <c:v>36251</c:v>
                </c:pt>
                <c:pt idx="40">
                  <c:v>36281</c:v>
                </c:pt>
                <c:pt idx="41">
                  <c:v>36312</c:v>
                </c:pt>
                <c:pt idx="42">
                  <c:v>36342</c:v>
                </c:pt>
                <c:pt idx="43">
                  <c:v>36373</c:v>
                </c:pt>
                <c:pt idx="44">
                  <c:v>36404</c:v>
                </c:pt>
                <c:pt idx="45">
                  <c:v>36434</c:v>
                </c:pt>
                <c:pt idx="46">
                  <c:v>36465</c:v>
                </c:pt>
                <c:pt idx="47">
                  <c:v>36495</c:v>
                </c:pt>
                <c:pt idx="48">
                  <c:v>36526</c:v>
                </c:pt>
                <c:pt idx="49">
                  <c:v>36557</c:v>
                </c:pt>
                <c:pt idx="50">
                  <c:v>36586</c:v>
                </c:pt>
                <c:pt idx="51">
                  <c:v>36617</c:v>
                </c:pt>
                <c:pt idx="52">
                  <c:v>36647</c:v>
                </c:pt>
                <c:pt idx="53">
                  <c:v>36678</c:v>
                </c:pt>
                <c:pt idx="54">
                  <c:v>36708</c:v>
                </c:pt>
                <c:pt idx="55">
                  <c:v>36739</c:v>
                </c:pt>
                <c:pt idx="56">
                  <c:v>36770</c:v>
                </c:pt>
                <c:pt idx="57">
                  <c:v>36800</c:v>
                </c:pt>
                <c:pt idx="58">
                  <c:v>36831</c:v>
                </c:pt>
                <c:pt idx="59">
                  <c:v>36861</c:v>
                </c:pt>
                <c:pt idx="60">
                  <c:v>36892</c:v>
                </c:pt>
                <c:pt idx="61">
                  <c:v>36923</c:v>
                </c:pt>
                <c:pt idx="62">
                  <c:v>36951</c:v>
                </c:pt>
                <c:pt idx="63">
                  <c:v>36982</c:v>
                </c:pt>
                <c:pt idx="64">
                  <c:v>37012</c:v>
                </c:pt>
                <c:pt idx="65">
                  <c:v>37043</c:v>
                </c:pt>
                <c:pt idx="66">
                  <c:v>37073</c:v>
                </c:pt>
                <c:pt idx="67">
                  <c:v>37104</c:v>
                </c:pt>
                <c:pt idx="68">
                  <c:v>37135</c:v>
                </c:pt>
                <c:pt idx="69">
                  <c:v>37165</c:v>
                </c:pt>
                <c:pt idx="70">
                  <c:v>37196</c:v>
                </c:pt>
                <c:pt idx="71">
                  <c:v>37226</c:v>
                </c:pt>
                <c:pt idx="72">
                  <c:v>37257</c:v>
                </c:pt>
                <c:pt idx="73">
                  <c:v>37288</c:v>
                </c:pt>
                <c:pt idx="74">
                  <c:v>37316</c:v>
                </c:pt>
                <c:pt idx="75">
                  <c:v>37347</c:v>
                </c:pt>
                <c:pt idx="76">
                  <c:v>37377</c:v>
                </c:pt>
                <c:pt idx="77">
                  <c:v>37408</c:v>
                </c:pt>
                <c:pt idx="78">
                  <c:v>37438</c:v>
                </c:pt>
                <c:pt idx="79">
                  <c:v>37469</c:v>
                </c:pt>
                <c:pt idx="80">
                  <c:v>37500</c:v>
                </c:pt>
                <c:pt idx="81">
                  <c:v>37530</c:v>
                </c:pt>
                <c:pt idx="82">
                  <c:v>37561</c:v>
                </c:pt>
                <c:pt idx="83">
                  <c:v>37591</c:v>
                </c:pt>
                <c:pt idx="84">
                  <c:v>37622</c:v>
                </c:pt>
                <c:pt idx="85">
                  <c:v>37653</c:v>
                </c:pt>
                <c:pt idx="86">
                  <c:v>37681</c:v>
                </c:pt>
                <c:pt idx="87">
                  <c:v>37712</c:v>
                </c:pt>
                <c:pt idx="88">
                  <c:v>37742</c:v>
                </c:pt>
                <c:pt idx="89">
                  <c:v>37773</c:v>
                </c:pt>
                <c:pt idx="90">
                  <c:v>37803</c:v>
                </c:pt>
                <c:pt idx="91">
                  <c:v>37834</c:v>
                </c:pt>
                <c:pt idx="92">
                  <c:v>37865</c:v>
                </c:pt>
                <c:pt idx="93">
                  <c:v>37895</c:v>
                </c:pt>
                <c:pt idx="94">
                  <c:v>37926</c:v>
                </c:pt>
                <c:pt idx="95">
                  <c:v>37956</c:v>
                </c:pt>
                <c:pt idx="96">
                  <c:v>37987</c:v>
                </c:pt>
                <c:pt idx="97">
                  <c:v>38018</c:v>
                </c:pt>
                <c:pt idx="98">
                  <c:v>38047</c:v>
                </c:pt>
                <c:pt idx="99">
                  <c:v>38078</c:v>
                </c:pt>
                <c:pt idx="100">
                  <c:v>38108</c:v>
                </c:pt>
                <c:pt idx="101">
                  <c:v>38139</c:v>
                </c:pt>
                <c:pt idx="102">
                  <c:v>38169</c:v>
                </c:pt>
                <c:pt idx="103">
                  <c:v>38200</c:v>
                </c:pt>
                <c:pt idx="104">
                  <c:v>38231</c:v>
                </c:pt>
                <c:pt idx="105">
                  <c:v>38261</c:v>
                </c:pt>
                <c:pt idx="106">
                  <c:v>38292</c:v>
                </c:pt>
                <c:pt idx="107">
                  <c:v>38322</c:v>
                </c:pt>
                <c:pt idx="108">
                  <c:v>38353</c:v>
                </c:pt>
                <c:pt idx="109">
                  <c:v>38384</c:v>
                </c:pt>
                <c:pt idx="110">
                  <c:v>38412</c:v>
                </c:pt>
                <c:pt idx="111">
                  <c:v>38443</c:v>
                </c:pt>
                <c:pt idx="112">
                  <c:v>38473</c:v>
                </c:pt>
                <c:pt idx="113">
                  <c:v>38504</c:v>
                </c:pt>
                <c:pt idx="114">
                  <c:v>38534</c:v>
                </c:pt>
                <c:pt idx="115">
                  <c:v>38565</c:v>
                </c:pt>
                <c:pt idx="116">
                  <c:v>38596</c:v>
                </c:pt>
                <c:pt idx="117">
                  <c:v>38626</c:v>
                </c:pt>
                <c:pt idx="118">
                  <c:v>38657</c:v>
                </c:pt>
                <c:pt idx="119">
                  <c:v>38687</c:v>
                </c:pt>
                <c:pt idx="120">
                  <c:v>38718</c:v>
                </c:pt>
                <c:pt idx="121">
                  <c:v>38749</c:v>
                </c:pt>
                <c:pt idx="122">
                  <c:v>38777</c:v>
                </c:pt>
                <c:pt idx="123">
                  <c:v>38808</c:v>
                </c:pt>
                <c:pt idx="124">
                  <c:v>38838</c:v>
                </c:pt>
                <c:pt idx="125">
                  <c:v>38869</c:v>
                </c:pt>
                <c:pt idx="126">
                  <c:v>38899</c:v>
                </c:pt>
                <c:pt idx="127">
                  <c:v>38930</c:v>
                </c:pt>
                <c:pt idx="128">
                  <c:v>38961</c:v>
                </c:pt>
                <c:pt idx="129">
                  <c:v>38991</c:v>
                </c:pt>
                <c:pt idx="130">
                  <c:v>39022</c:v>
                </c:pt>
                <c:pt idx="131">
                  <c:v>39052</c:v>
                </c:pt>
                <c:pt idx="132">
                  <c:v>39083</c:v>
                </c:pt>
                <c:pt idx="133">
                  <c:v>39114</c:v>
                </c:pt>
                <c:pt idx="134">
                  <c:v>39142</c:v>
                </c:pt>
                <c:pt idx="135">
                  <c:v>39173</c:v>
                </c:pt>
                <c:pt idx="136">
                  <c:v>39203</c:v>
                </c:pt>
                <c:pt idx="137">
                  <c:v>39234</c:v>
                </c:pt>
                <c:pt idx="138">
                  <c:v>39264</c:v>
                </c:pt>
                <c:pt idx="139">
                  <c:v>39295</c:v>
                </c:pt>
                <c:pt idx="140">
                  <c:v>39326</c:v>
                </c:pt>
                <c:pt idx="141">
                  <c:v>39356</c:v>
                </c:pt>
                <c:pt idx="142">
                  <c:v>39387</c:v>
                </c:pt>
                <c:pt idx="143">
                  <c:v>39417</c:v>
                </c:pt>
                <c:pt idx="144">
                  <c:v>39448</c:v>
                </c:pt>
                <c:pt idx="145">
                  <c:v>39479</c:v>
                </c:pt>
                <c:pt idx="146">
                  <c:v>39508</c:v>
                </c:pt>
                <c:pt idx="147">
                  <c:v>39539</c:v>
                </c:pt>
                <c:pt idx="148">
                  <c:v>39569</c:v>
                </c:pt>
                <c:pt idx="149">
                  <c:v>39600</c:v>
                </c:pt>
                <c:pt idx="150">
                  <c:v>39630</c:v>
                </c:pt>
                <c:pt idx="151">
                  <c:v>39661</c:v>
                </c:pt>
                <c:pt idx="152">
                  <c:v>39692</c:v>
                </c:pt>
                <c:pt idx="153">
                  <c:v>39722</c:v>
                </c:pt>
                <c:pt idx="154">
                  <c:v>39753</c:v>
                </c:pt>
                <c:pt idx="155">
                  <c:v>39783</c:v>
                </c:pt>
                <c:pt idx="156">
                  <c:v>39814</c:v>
                </c:pt>
                <c:pt idx="157">
                  <c:v>39845</c:v>
                </c:pt>
                <c:pt idx="158">
                  <c:v>39873</c:v>
                </c:pt>
                <c:pt idx="159">
                  <c:v>39904</c:v>
                </c:pt>
                <c:pt idx="160">
                  <c:v>39934</c:v>
                </c:pt>
                <c:pt idx="161">
                  <c:v>39965</c:v>
                </c:pt>
                <c:pt idx="162">
                  <c:v>39995</c:v>
                </c:pt>
                <c:pt idx="163">
                  <c:v>40026</c:v>
                </c:pt>
                <c:pt idx="164">
                  <c:v>40057</c:v>
                </c:pt>
                <c:pt idx="165">
                  <c:v>40087</c:v>
                </c:pt>
                <c:pt idx="166">
                  <c:v>40118</c:v>
                </c:pt>
                <c:pt idx="167">
                  <c:v>40148</c:v>
                </c:pt>
                <c:pt idx="168">
                  <c:v>40179</c:v>
                </c:pt>
                <c:pt idx="169">
                  <c:v>40210</c:v>
                </c:pt>
                <c:pt idx="170">
                  <c:v>40238</c:v>
                </c:pt>
                <c:pt idx="171">
                  <c:v>40269</c:v>
                </c:pt>
                <c:pt idx="172">
                  <c:v>40299</c:v>
                </c:pt>
                <c:pt idx="173">
                  <c:v>40330</c:v>
                </c:pt>
                <c:pt idx="174">
                  <c:v>40360</c:v>
                </c:pt>
                <c:pt idx="175">
                  <c:v>40391</c:v>
                </c:pt>
                <c:pt idx="176">
                  <c:v>40422</c:v>
                </c:pt>
                <c:pt idx="177">
                  <c:v>40452</c:v>
                </c:pt>
                <c:pt idx="178">
                  <c:v>40483</c:v>
                </c:pt>
                <c:pt idx="179">
                  <c:v>40513</c:v>
                </c:pt>
                <c:pt idx="180">
                  <c:v>40544</c:v>
                </c:pt>
                <c:pt idx="181">
                  <c:v>40575</c:v>
                </c:pt>
                <c:pt idx="182">
                  <c:v>40603</c:v>
                </c:pt>
                <c:pt idx="183">
                  <c:v>40634</c:v>
                </c:pt>
                <c:pt idx="184">
                  <c:v>40664</c:v>
                </c:pt>
                <c:pt idx="185">
                  <c:v>40695</c:v>
                </c:pt>
                <c:pt idx="186">
                  <c:v>40725</c:v>
                </c:pt>
                <c:pt idx="187">
                  <c:v>40756</c:v>
                </c:pt>
                <c:pt idx="188">
                  <c:v>40787</c:v>
                </c:pt>
                <c:pt idx="189">
                  <c:v>40817</c:v>
                </c:pt>
                <c:pt idx="190">
                  <c:v>40848</c:v>
                </c:pt>
                <c:pt idx="191">
                  <c:v>40878</c:v>
                </c:pt>
                <c:pt idx="192">
                  <c:v>40909</c:v>
                </c:pt>
                <c:pt idx="193">
                  <c:v>40940</c:v>
                </c:pt>
                <c:pt idx="194">
                  <c:v>40969</c:v>
                </c:pt>
                <c:pt idx="195">
                  <c:v>41000</c:v>
                </c:pt>
                <c:pt idx="196">
                  <c:v>41030</c:v>
                </c:pt>
                <c:pt idx="197">
                  <c:v>41061</c:v>
                </c:pt>
                <c:pt idx="198">
                  <c:v>41091</c:v>
                </c:pt>
                <c:pt idx="199">
                  <c:v>41122</c:v>
                </c:pt>
                <c:pt idx="200">
                  <c:v>41153</c:v>
                </c:pt>
                <c:pt idx="201">
                  <c:v>41183</c:v>
                </c:pt>
                <c:pt idx="202">
                  <c:v>41214</c:v>
                </c:pt>
                <c:pt idx="203">
                  <c:v>41244</c:v>
                </c:pt>
                <c:pt idx="204">
                  <c:v>41275</c:v>
                </c:pt>
                <c:pt idx="205">
                  <c:v>41306</c:v>
                </c:pt>
                <c:pt idx="206">
                  <c:v>41334</c:v>
                </c:pt>
                <c:pt idx="207">
                  <c:v>41365</c:v>
                </c:pt>
                <c:pt idx="208">
                  <c:v>41395</c:v>
                </c:pt>
                <c:pt idx="209">
                  <c:v>41426</c:v>
                </c:pt>
                <c:pt idx="210">
                  <c:v>41456</c:v>
                </c:pt>
                <c:pt idx="211">
                  <c:v>41487</c:v>
                </c:pt>
                <c:pt idx="212">
                  <c:v>41518</c:v>
                </c:pt>
                <c:pt idx="213">
                  <c:v>41548</c:v>
                </c:pt>
                <c:pt idx="214">
                  <c:v>41579</c:v>
                </c:pt>
                <c:pt idx="215">
                  <c:v>41609</c:v>
                </c:pt>
                <c:pt idx="216">
                  <c:v>41640</c:v>
                </c:pt>
                <c:pt idx="217">
                  <c:v>41671</c:v>
                </c:pt>
                <c:pt idx="218">
                  <c:v>41699</c:v>
                </c:pt>
                <c:pt idx="219">
                  <c:v>41730</c:v>
                </c:pt>
                <c:pt idx="220">
                  <c:v>41760</c:v>
                </c:pt>
                <c:pt idx="221">
                  <c:v>41791</c:v>
                </c:pt>
                <c:pt idx="222">
                  <c:v>41821</c:v>
                </c:pt>
                <c:pt idx="223">
                  <c:v>41852</c:v>
                </c:pt>
                <c:pt idx="224">
                  <c:v>41883</c:v>
                </c:pt>
                <c:pt idx="225">
                  <c:v>41913</c:v>
                </c:pt>
                <c:pt idx="226">
                  <c:v>41944</c:v>
                </c:pt>
                <c:pt idx="227">
                  <c:v>41974</c:v>
                </c:pt>
                <c:pt idx="228">
                  <c:v>42005</c:v>
                </c:pt>
              </c:numCache>
            </c:numRef>
          </c:cat>
          <c:val>
            <c:numRef>
              <c:f>TBA_Prices_OAS!$Q$2:$Q$230</c:f>
              <c:numCache>
                <c:formatCode>General</c:formatCode>
                <c:ptCount val="229"/>
                <c:pt idx="0">
                  <c:v>100.875</c:v>
                </c:pt>
                <c:pt idx="1">
                  <c:v>98.438004000000006</c:v>
                </c:pt>
                <c:pt idx="2">
                  <c:v>97</c:v>
                </c:pt>
                <c:pt idx="3">
                  <c:v>92.938004000000006</c:v>
                </c:pt>
                <c:pt idx="4">
                  <c:v>94.688004000000006</c:v>
                </c:pt>
                <c:pt idx="5">
                  <c:v>98.124999999999986</c:v>
                </c:pt>
                <c:pt idx="6">
                  <c:v>97.719002000000003</c:v>
                </c:pt>
                <c:pt idx="7">
                  <c:v>97.188004000000006</c:v>
                </c:pt>
                <c:pt idx="8">
                  <c:v>100.59399999999999</c:v>
                </c:pt>
                <c:pt idx="9">
                  <c:v>101.90600000000001</c:v>
                </c:pt>
                <c:pt idx="10">
                  <c:v>102.688</c:v>
                </c:pt>
                <c:pt idx="11">
                  <c:v>99.5</c:v>
                </c:pt>
                <c:pt idx="12">
                  <c:v>99.969002000000003</c:v>
                </c:pt>
                <c:pt idx="13">
                  <c:v>97.063004000000006</c:v>
                </c:pt>
                <c:pt idx="14">
                  <c:v>97.65599799999984</c:v>
                </c:pt>
                <c:pt idx="15">
                  <c:v>98.780997999999997</c:v>
                </c:pt>
                <c:pt idx="16">
                  <c:v>99.188004000000006</c:v>
                </c:pt>
                <c:pt idx="17">
                  <c:v>99.905997999999997</c:v>
                </c:pt>
                <c:pt idx="18">
                  <c:v>101.34399999999999</c:v>
                </c:pt>
                <c:pt idx="19">
                  <c:v>100.46899999999999</c:v>
                </c:pt>
                <c:pt idx="20">
                  <c:v>99.594002000000003</c:v>
                </c:pt>
                <c:pt idx="21">
                  <c:v>100.15600000000001</c:v>
                </c:pt>
                <c:pt idx="22">
                  <c:v>99.905997999999997</c:v>
                </c:pt>
                <c:pt idx="23">
                  <c:v>100.46899999999999</c:v>
                </c:pt>
                <c:pt idx="24">
                  <c:v>101.14100000000001</c:v>
                </c:pt>
                <c:pt idx="25">
                  <c:v>100.73399999999999</c:v>
                </c:pt>
                <c:pt idx="26">
                  <c:v>98.5</c:v>
                </c:pt>
                <c:pt idx="27">
                  <c:v>98.374999999999986</c:v>
                </c:pt>
                <c:pt idx="28">
                  <c:v>98.813004000000006</c:v>
                </c:pt>
                <c:pt idx="29">
                  <c:v>99.030997999999997</c:v>
                </c:pt>
                <c:pt idx="30">
                  <c:v>99.280997999999997</c:v>
                </c:pt>
                <c:pt idx="31">
                  <c:v>100.28100000000001</c:v>
                </c:pt>
                <c:pt idx="32">
                  <c:v>101.78100000000001</c:v>
                </c:pt>
                <c:pt idx="33">
                  <c:v>100.71899999999999</c:v>
                </c:pt>
                <c:pt idx="34">
                  <c:v>100.59399999999999</c:v>
                </c:pt>
                <c:pt idx="35">
                  <c:v>98.5</c:v>
                </c:pt>
                <c:pt idx="36">
                  <c:v>98.624999999999986</c:v>
                </c:pt>
                <c:pt idx="37">
                  <c:v>96.594002000000003</c:v>
                </c:pt>
                <c:pt idx="38">
                  <c:v>96.844002000000003</c:v>
                </c:pt>
                <c:pt idx="39">
                  <c:v>96.530997999999997</c:v>
                </c:pt>
                <c:pt idx="40">
                  <c:v>97.280997999999997</c:v>
                </c:pt>
                <c:pt idx="41">
                  <c:v>96.25</c:v>
                </c:pt>
                <c:pt idx="42">
                  <c:v>94.624999999999986</c:v>
                </c:pt>
                <c:pt idx="43">
                  <c:v>96.5</c:v>
                </c:pt>
                <c:pt idx="44">
                  <c:v>97.780997999999997</c:v>
                </c:pt>
                <c:pt idx="45">
                  <c:v>99.938004000000006</c:v>
                </c:pt>
                <c:pt idx="46">
                  <c:v>99.5</c:v>
                </c:pt>
                <c:pt idx="47">
                  <c:v>98.594002000000003</c:v>
                </c:pt>
                <c:pt idx="48">
                  <c:v>97.15599799999984</c:v>
                </c:pt>
                <c:pt idx="49">
                  <c:v>97.780997999999997</c:v>
                </c:pt>
                <c:pt idx="50">
                  <c:v>100.71899999999999</c:v>
                </c:pt>
                <c:pt idx="51">
                  <c:v>99.75</c:v>
                </c:pt>
                <c:pt idx="52">
                  <c:v>99.688004000000006</c:v>
                </c:pt>
                <c:pt idx="53">
                  <c:v>100.563</c:v>
                </c:pt>
                <c:pt idx="54">
                  <c:v>100.313</c:v>
                </c:pt>
                <c:pt idx="55">
                  <c:v>100.90600000000001</c:v>
                </c:pt>
                <c:pt idx="56">
                  <c:v>101.375</c:v>
                </c:pt>
                <c:pt idx="57">
                  <c:v>101.15600000000001</c:v>
                </c:pt>
                <c:pt idx="58">
                  <c:v>101.188</c:v>
                </c:pt>
                <c:pt idx="59">
                  <c:v>99.530997999999997</c:v>
                </c:pt>
                <c:pt idx="60">
                  <c:v>98.813004000000006</c:v>
                </c:pt>
                <c:pt idx="61">
                  <c:v>98.844002000000003</c:v>
                </c:pt>
                <c:pt idx="62">
                  <c:v>98.374999999999986</c:v>
                </c:pt>
                <c:pt idx="63">
                  <c:v>100.21899999999999</c:v>
                </c:pt>
                <c:pt idx="64">
                  <c:v>100.65600000000001</c:v>
                </c:pt>
                <c:pt idx="65">
                  <c:v>101.78100000000001</c:v>
                </c:pt>
                <c:pt idx="66">
                  <c:v>102.875</c:v>
                </c:pt>
                <c:pt idx="67">
                  <c:v>99</c:v>
                </c:pt>
                <c:pt idx="68">
                  <c:v>97.969002000000003</c:v>
                </c:pt>
                <c:pt idx="69">
                  <c:v>98.219002000000003</c:v>
                </c:pt>
                <c:pt idx="70">
                  <c:v>99.438004000000006</c:v>
                </c:pt>
                <c:pt idx="71">
                  <c:v>99.469002000000003</c:v>
                </c:pt>
                <c:pt idx="72">
                  <c:v>101.03100000000001</c:v>
                </c:pt>
                <c:pt idx="73">
                  <c:v>101.438</c:v>
                </c:pt>
                <c:pt idx="74">
                  <c:v>101.813</c:v>
                </c:pt>
                <c:pt idx="75">
                  <c:v>102.813</c:v>
                </c:pt>
                <c:pt idx="76">
                  <c:v>102.125</c:v>
                </c:pt>
                <c:pt idx="77">
                  <c:v>102.875</c:v>
                </c:pt>
                <c:pt idx="78">
                  <c:v>103.15600000000001</c:v>
                </c:pt>
                <c:pt idx="79">
                  <c:v>100.438</c:v>
                </c:pt>
                <c:pt idx="80">
                  <c:v>102.25</c:v>
                </c:pt>
                <c:pt idx="81">
                  <c:v>101.78100000000001</c:v>
                </c:pt>
                <c:pt idx="82">
                  <c:v>102.78100000000001</c:v>
                </c:pt>
                <c:pt idx="83">
                  <c:v>102.40600000000001</c:v>
                </c:pt>
                <c:pt idx="84">
                  <c:v>103.15600000000001</c:v>
                </c:pt>
                <c:pt idx="85">
                  <c:v>102.875</c:v>
                </c:pt>
                <c:pt idx="86">
                  <c:v>101.938</c:v>
                </c:pt>
                <c:pt idx="87">
                  <c:v>98.938004000000006</c:v>
                </c:pt>
                <c:pt idx="88">
                  <c:v>96.65599799999984</c:v>
                </c:pt>
                <c:pt idx="89">
                  <c:v>99.905997999999997</c:v>
                </c:pt>
                <c:pt idx="90">
                  <c:v>101.15600000000001</c:v>
                </c:pt>
                <c:pt idx="91">
                  <c:v>101.063</c:v>
                </c:pt>
                <c:pt idx="92">
                  <c:v>101.65600000000001</c:v>
                </c:pt>
                <c:pt idx="93">
                  <c:v>101.938</c:v>
                </c:pt>
                <c:pt idx="94">
                  <c:v>102.438</c:v>
                </c:pt>
                <c:pt idx="95">
                  <c:v>102.71899999999999</c:v>
                </c:pt>
                <c:pt idx="96">
                  <c:v>99.938004000000006</c:v>
                </c:pt>
                <c:pt idx="97">
                  <c:v>99.030997999999997</c:v>
                </c:pt>
                <c:pt idx="98">
                  <c:v>99.624999999999986</c:v>
                </c:pt>
                <c:pt idx="99">
                  <c:v>100.375</c:v>
                </c:pt>
                <c:pt idx="100">
                  <c:v>103.59399999999999</c:v>
                </c:pt>
                <c:pt idx="101">
                  <c:v>103.5</c:v>
                </c:pt>
                <c:pt idx="102">
                  <c:v>102.15600000000001</c:v>
                </c:pt>
                <c:pt idx="103">
                  <c:v>101.46899999999999</c:v>
                </c:pt>
                <c:pt idx="104">
                  <c:v>102.03100000000001</c:v>
                </c:pt>
                <c:pt idx="105">
                  <c:v>102.438</c:v>
                </c:pt>
                <c:pt idx="106">
                  <c:v>101.5</c:v>
                </c:pt>
                <c:pt idx="107">
                  <c:v>100.78100000000001</c:v>
                </c:pt>
                <c:pt idx="108">
                  <c:v>101.563</c:v>
                </c:pt>
                <c:pt idx="109">
                  <c:v>101.90600000000001</c:v>
                </c:pt>
                <c:pt idx="110">
                  <c:v>101.90600000000001</c:v>
                </c:pt>
                <c:pt idx="111">
                  <c:v>101.063</c:v>
                </c:pt>
                <c:pt idx="112">
                  <c:v>100.01600000000001</c:v>
                </c:pt>
                <c:pt idx="113">
                  <c:v>98.664000999999999</c:v>
                </c:pt>
                <c:pt idx="114">
                  <c:v>99.68</c:v>
                </c:pt>
                <c:pt idx="115">
                  <c:v>99.234001000000006</c:v>
                </c:pt>
                <c:pt idx="116">
                  <c:v>100.35899999999999</c:v>
                </c:pt>
                <c:pt idx="117">
                  <c:v>100.10899999999999</c:v>
                </c:pt>
                <c:pt idx="118">
                  <c:v>99.938004000000006</c:v>
                </c:pt>
                <c:pt idx="119">
                  <c:v>98.609001000000006</c:v>
                </c:pt>
                <c:pt idx="120">
                  <c:v>97.710999000000001</c:v>
                </c:pt>
                <c:pt idx="121">
                  <c:v>99.472999999999999</c:v>
                </c:pt>
                <c:pt idx="122">
                  <c:v>98.969002000000003</c:v>
                </c:pt>
                <c:pt idx="123">
                  <c:v>99.828002999999995</c:v>
                </c:pt>
                <c:pt idx="124">
                  <c:v>100.758</c:v>
                </c:pt>
                <c:pt idx="125">
                  <c:v>100.89100000000001</c:v>
                </c:pt>
                <c:pt idx="126">
                  <c:v>101.086</c:v>
                </c:pt>
                <c:pt idx="127">
                  <c:v>101.422</c:v>
                </c:pt>
                <c:pt idx="128">
                  <c:v>101.164</c:v>
                </c:pt>
                <c:pt idx="129">
                  <c:v>100.773</c:v>
                </c:pt>
                <c:pt idx="130">
                  <c:v>101.336</c:v>
                </c:pt>
                <c:pt idx="131">
                  <c:v>101.19499999999999</c:v>
                </c:pt>
                <c:pt idx="132">
                  <c:v>101.336</c:v>
                </c:pt>
                <c:pt idx="133">
                  <c:v>100.461</c:v>
                </c:pt>
                <c:pt idx="134">
                  <c:v>99.476996999999997</c:v>
                </c:pt>
                <c:pt idx="135">
                  <c:v>99.765998999999979</c:v>
                </c:pt>
                <c:pt idx="136">
                  <c:v>100.297</c:v>
                </c:pt>
                <c:pt idx="137">
                  <c:v>100.5</c:v>
                </c:pt>
                <c:pt idx="138">
                  <c:v>101.01600000000001</c:v>
                </c:pt>
                <c:pt idx="139">
                  <c:v>102.23399999999999</c:v>
                </c:pt>
                <c:pt idx="140">
                  <c:v>102.01600000000001</c:v>
                </c:pt>
                <c:pt idx="141">
                  <c:v>103.086</c:v>
                </c:pt>
                <c:pt idx="142">
                  <c:v>103.172</c:v>
                </c:pt>
                <c:pt idx="143">
                  <c:v>101.71899999999999</c:v>
                </c:pt>
                <c:pt idx="144">
                  <c:v>101.047</c:v>
                </c:pt>
                <c:pt idx="145">
                  <c:v>99.890998999999979</c:v>
                </c:pt>
                <c:pt idx="146">
                  <c:v>99.265998999999979</c:v>
                </c:pt>
                <c:pt idx="147">
                  <c:v>98.578002999999995</c:v>
                </c:pt>
                <c:pt idx="148">
                  <c:v>101.26600000000001</c:v>
                </c:pt>
                <c:pt idx="149">
                  <c:v>101.40600000000001</c:v>
                </c:pt>
                <c:pt idx="150">
                  <c:v>99.844002000000003</c:v>
                </c:pt>
                <c:pt idx="151">
                  <c:v>102.03100000000001</c:v>
                </c:pt>
                <c:pt idx="152">
                  <c:v>102.953</c:v>
                </c:pt>
                <c:pt idx="153">
                  <c:v>102.312</c:v>
                </c:pt>
                <c:pt idx="154">
                  <c:v>101.78100000000001</c:v>
                </c:pt>
                <c:pt idx="155">
                  <c:v>102.102</c:v>
                </c:pt>
                <c:pt idx="156">
                  <c:v>101.961</c:v>
                </c:pt>
                <c:pt idx="157">
                  <c:v>100.672</c:v>
                </c:pt>
                <c:pt idx="158">
                  <c:v>99.460999000000001</c:v>
                </c:pt>
                <c:pt idx="159">
                  <c:v>100.59399999999999</c:v>
                </c:pt>
                <c:pt idx="160">
                  <c:v>102.875</c:v>
                </c:pt>
                <c:pt idx="161">
                  <c:v>103.375</c:v>
                </c:pt>
                <c:pt idx="162">
                  <c:v>103.84399999999999</c:v>
                </c:pt>
                <c:pt idx="163">
                  <c:v>105</c:v>
                </c:pt>
                <c:pt idx="164">
                  <c:v>102.78100000000001</c:v>
                </c:pt>
                <c:pt idx="165">
                  <c:v>104.03100000000001</c:v>
                </c:pt>
                <c:pt idx="166">
                  <c:v>104.047</c:v>
                </c:pt>
                <c:pt idx="167">
                  <c:v>103.633</c:v>
                </c:pt>
                <c:pt idx="168">
                  <c:v>104.05500000000001</c:v>
                </c:pt>
                <c:pt idx="169">
                  <c:v>105.18</c:v>
                </c:pt>
                <c:pt idx="170">
                  <c:v>106.258</c:v>
                </c:pt>
                <c:pt idx="171">
                  <c:v>107.39100000000001</c:v>
                </c:pt>
                <c:pt idx="172">
                  <c:v>106.078</c:v>
                </c:pt>
                <c:pt idx="173">
                  <c:v>105.375</c:v>
                </c:pt>
                <c:pt idx="174">
                  <c:v>106.312</c:v>
                </c:pt>
                <c:pt idx="175">
                  <c:v>102.508</c:v>
                </c:pt>
                <c:pt idx="176">
                  <c:v>100.562</c:v>
                </c:pt>
                <c:pt idx="177">
                  <c:v>100.25</c:v>
                </c:pt>
                <c:pt idx="178">
                  <c:v>103.289</c:v>
                </c:pt>
                <c:pt idx="179">
                  <c:v>102.98399999999999</c:v>
                </c:pt>
                <c:pt idx="180">
                  <c:v>104.312</c:v>
                </c:pt>
                <c:pt idx="181">
                  <c:v>105.44499999999999</c:v>
                </c:pt>
                <c:pt idx="182">
                  <c:v>105.227</c:v>
                </c:pt>
                <c:pt idx="183">
                  <c:v>106.383</c:v>
                </c:pt>
                <c:pt idx="184">
                  <c:v>108.203</c:v>
                </c:pt>
                <c:pt idx="185">
                  <c:v>107.008</c:v>
                </c:pt>
                <c:pt idx="186">
                  <c:v>106.547</c:v>
                </c:pt>
                <c:pt idx="187">
                  <c:v>106.414</c:v>
                </c:pt>
                <c:pt idx="188">
                  <c:v>104.086</c:v>
                </c:pt>
                <c:pt idx="189">
                  <c:v>105.05500000000001</c:v>
                </c:pt>
                <c:pt idx="190">
                  <c:v>104.875</c:v>
                </c:pt>
                <c:pt idx="191">
                  <c:v>104.25</c:v>
                </c:pt>
                <c:pt idx="192">
                  <c:v>105.25</c:v>
                </c:pt>
                <c:pt idx="193">
                  <c:v>106.69499999999999</c:v>
                </c:pt>
                <c:pt idx="194">
                  <c:v>106.90600000000001</c:v>
                </c:pt>
                <c:pt idx="195">
                  <c:v>108.57</c:v>
                </c:pt>
                <c:pt idx="196">
                  <c:v>108.125</c:v>
                </c:pt>
                <c:pt idx="197">
                  <c:v>109.35899999999999</c:v>
                </c:pt>
                <c:pt idx="198">
                  <c:v>108.648</c:v>
                </c:pt>
                <c:pt idx="199">
                  <c:v>106.68</c:v>
                </c:pt>
                <c:pt idx="200">
                  <c:v>106.35899999999999</c:v>
                </c:pt>
                <c:pt idx="201">
                  <c:v>104.258</c:v>
                </c:pt>
                <c:pt idx="202">
                  <c:v>104.688</c:v>
                </c:pt>
                <c:pt idx="203">
                  <c:v>104.453</c:v>
                </c:pt>
                <c:pt idx="204">
                  <c:v>106.23399999999999</c:v>
                </c:pt>
                <c:pt idx="205">
                  <c:v>101.797</c:v>
                </c:pt>
                <c:pt idx="206">
                  <c:v>98.93</c:v>
                </c:pt>
                <c:pt idx="207">
                  <c:v>97.953002999999995</c:v>
                </c:pt>
                <c:pt idx="208">
                  <c:v>101.062</c:v>
                </c:pt>
                <c:pt idx="209">
                  <c:v>105.828</c:v>
                </c:pt>
                <c:pt idx="210">
                  <c:v>106.664</c:v>
                </c:pt>
                <c:pt idx="211">
                  <c:v>105.477</c:v>
                </c:pt>
                <c:pt idx="212">
                  <c:v>104.078</c:v>
                </c:pt>
                <c:pt idx="213">
                  <c:v>106.117</c:v>
                </c:pt>
                <c:pt idx="214">
                  <c:v>106.07</c:v>
                </c:pt>
                <c:pt idx="215">
                  <c:v>105.086</c:v>
                </c:pt>
                <c:pt idx="216">
                  <c:v>105.852</c:v>
                </c:pt>
                <c:pt idx="217">
                  <c:v>106.828</c:v>
                </c:pt>
                <c:pt idx="218">
                  <c:v>107</c:v>
                </c:pt>
                <c:pt idx="219">
                  <c:v>105.94499999999999</c:v>
                </c:pt>
                <c:pt idx="220">
                  <c:v>104</c:v>
                </c:pt>
                <c:pt idx="221">
                  <c:v>103.40600000000001</c:v>
                </c:pt>
                <c:pt idx="222">
                  <c:v>104.57</c:v>
                </c:pt>
                <c:pt idx="223">
                  <c:v>105.047</c:v>
                </c:pt>
                <c:pt idx="224">
                  <c:v>105.03100000000001</c:v>
                </c:pt>
                <c:pt idx="225">
                  <c:v>105.602</c:v>
                </c:pt>
                <c:pt idx="226">
                  <c:v>104.93</c:v>
                </c:pt>
                <c:pt idx="227">
                  <c:v>105.242</c:v>
                </c:pt>
                <c:pt idx="228">
                  <c:v>105.492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TBA_Prices_OAS!$R$1</c:f>
              <c:strCache>
                <c:ptCount val="1"/>
                <c:pt idx="0">
                  <c:v>FNMA TBA Price</c:v>
                </c:pt>
              </c:strCache>
            </c:strRef>
          </c:tx>
          <c:spPr>
            <a:ln>
              <a:solidFill>
                <a:srgbClr val="3366FF"/>
              </a:solidFill>
            </a:ln>
          </c:spPr>
          <c:marker>
            <c:symbol val="none"/>
          </c:marker>
          <c:cat>
            <c:numRef>
              <c:f>TBA_Prices_OAS!$P$2:$P$230</c:f>
              <c:numCache>
                <c:formatCode>mmm\-yy</c:formatCode>
                <c:ptCount val="229"/>
                <c:pt idx="0">
                  <c:v>35065</c:v>
                </c:pt>
                <c:pt idx="1">
                  <c:v>35096</c:v>
                </c:pt>
                <c:pt idx="2">
                  <c:v>35125</c:v>
                </c:pt>
                <c:pt idx="3">
                  <c:v>35156</c:v>
                </c:pt>
                <c:pt idx="4">
                  <c:v>35186</c:v>
                </c:pt>
                <c:pt idx="5">
                  <c:v>35217</c:v>
                </c:pt>
                <c:pt idx="6">
                  <c:v>35247</c:v>
                </c:pt>
                <c:pt idx="7">
                  <c:v>35278</c:v>
                </c:pt>
                <c:pt idx="8">
                  <c:v>35309</c:v>
                </c:pt>
                <c:pt idx="9">
                  <c:v>35339</c:v>
                </c:pt>
                <c:pt idx="10">
                  <c:v>35370</c:v>
                </c:pt>
                <c:pt idx="11">
                  <c:v>35400</c:v>
                </c:pt>
                <c:pt idx="12">
                  <c:v>35431</c:v>
                </c:pt>
                <c:pt idx="13">
                  <c:v>35462</c:v>
                </c:pt>
                <c:pt idx="14">
                  <c:v>35490</c:v>
                </c:pt>
                <c:pt idx="15">
                  <c:v>35521</c:v>
                </c:pt>
                <c:pt idx="16">
                  <c:v>35551</c:v>
                </c:pt>
                <c:pt idx="17">
                  <c:v>35582</c:v>
                </c:pt>
                <c:pt idx="18">
                  <c:v>35612</c:v>
                </c:pt>
                <c:pt idx="19">
                  <c:v>35643</c:v>
                </c:pt>
                <c:pt idx="20">
                  <c:v>35674</c:v>
                </c:pt>
                <c:pt idx="21">
                  <c:v>35704</c:v>
                </c:pt>
                <c:pt idx="22">
                  <c:v>35735</c:v>
                </c:pt>
                <c:pt idx="23">
                  <c:v>35765</c:v>
                </c:pt>
                <c:pt idx="24">
                  <c:v>35796</c:v>
                </c:pt>
                <c:pt idx="25">
                  <c:v>35827</c:v>
                </c:pt>
                <c:pt idx="26">
                  <c:v>35855</c:v>
                </c:pt>
                <c:pt idx="27">
                  <c:v>35886</c:v>
                </c:pt>
                <c:pt idx="28">
                  <c:v>35916</c:v>
                </c:pt>
                <c:pt idx="29">
                  <c:v>35947</c:v>
                </c:pt>
                <c:pt idx="30">
                  <c:v>35977</c:v>
                </c:pt>
                <c:pt idx="31">
                  <c:v>36008</c:v>
                </c:pt>
                <c:pt idx="32">
                  <c:v>36039</c:v>
                </c:pt>
                <c:pt idx="33">
                  <c:v>36069</c:v>
                </c:pt>
                <c:pt idx="34">
                  <c:v>36100</c:v>
                </c:pt>
                <c:pt idx="35">
                  <c:v>36130</c:v>
                </c:pt>
                <c:pt idx="36">
                  <c:v>36161</c:v>
                </c:pt>
                <c:pt idx="37">
                  <c:v>36192</c:v>
                </c:pt>
                <c:pt idx="38">
                  <c:v>36220</c:v>
                </c:pt>
                <c:pt idx="39">
                  <c:v>36251</c:v>
                </c:pt>
                <c:pt idx="40">
                  <c:v>36281</c:v>
                </c:pt>
                <c:pt idx="41">
                  <c:v>36312</c:v>
                </c:pt>
                <c:pt idx="42">
                  <c:v>36342</c:v>
                </c:pt>
                <c:pt idx="43">
                  <c:v>36373</c:v>
                </c:pt>
                <c:pt idx="44">
                  <c:v>36404</c:v>
                </c:pt>
                <c:pt idx="45">
                  <c:v>36434</c:v>
                </c:pt>
                <c:pt idx="46">
                  <c:v>36465</c:v>
                </c:pt>
                <c:pt idx="47">
                  <c:v>36495</c:v>
                </c:pt>
                <c:pt idx="48">
                  <c:v>36526</c:v>
                </c:pt>
                <c:pt idx="49">
                  <c:v>36557</c:v>
                </c:pt>
                <c:pt idx="50">
                  <c:v>36586</c:v>
                </c:pt>
                <c:pt idx="51">
                  <c:v>36617</c:v>
                </c:pt>
                <c:pt idx="52">
                  <c:v>36647</c:v>
                </c:pt>
                <c:pt idx="53">
                  <c:v>36678</c:v>
                </c:pt>
                <c:pt idx="54">
                  <c:v>36708</c:v>
                </c:pt>
                <c:pt idx="55">
                  <c:v>36739</c:v>
                </c:pt>
                <c:pt idx="56">
                  <c:v>36770</c:v>
                </c:pt>
                <c:pt idx="57">
                  <c:v>36800</c:v>
                </c:pt>
                <c:pt idx="58">
                  <c:v>36831</c:v>
                </c:pt>
                <c:pt idx="59">
                  <c:v>36861</c:v>
                </c:pt>
                <c:pt idx="60">
                  <c:v>36892</c:v>
                </c:pt>
                <c:pt idx="61">
                  <c:v>36923</c:v>
                </c:pt>
                <c:pt idx="62">
                  <c:v>36951</c:v>
                </c:pt>
                <c:pt idx="63">
                  <c:v>36982</c:v>
                </c:pt>
                <c:pt idx="64">
                  <c:v>37012</c:v>
                </c:pt>
                <c:pt idx="65">
                  <c:v>37043</c:v>
                </c:pt>
                <c:pt idx="66">
                  <c:v>37073</c:v>
                </c:pt>
                <c:pt idx="67">
                  <c:v>37104</c:v>
                </c:pt>
                <c:pt idx="68">
                  <c:v>37135</c:v>
                </c:pt>
                <c:pt idx="69">
                  <c:v>37165</c:v>
                </c:pt>
                <c:pt idx="70">
                  <c:v>37196</c:v>
                </c:pt>
                <c:pt idx="71">
                  <c:v>37226</c:v>
                </c:pt>
                <c:pt idx="72">
                  <c:v>37257</c:v>
                </c:pt>
                <c:pt idx="73">
                  <c:v>37288</c:v>
                </c:pt>
                <c:pt idx="74">
                  <c:v>37316</c:v>
                </c:pt>
                <c:pt idx="75">
                  <c:v>37347</c:v>
                </c:pt>
                <c:pt idx="76">
                  <c:v>37377</c:v>
                </c:pt>
                <c:pt idx="77">
                  <c:v>37408</c:v>
                </c:pt>
                <c:pt idx="78">
                  <c:v>37438</c:v>
                </c:pt>
                <c:pt idx="79">
                  <c:v>37469</c:v>
                </c:pt>
                <c:pt idx="80">
                  <c:v>37500</c:v>
                </c:pt>
                <c:pt idx="81">
                  <c:v>37530</c:v>
                </c:pt>
                <c:pt idx="82">
                  <c:v>37561</c:v>
                </c:pt>
                <c:pt idx="83">
                  <c:v>37591</c:v>
                </c:pt>
                <c:pt idx="84">
                  <c:v>37622</c:v>
                </c:pt>
                <c:pt idx="85">
                  <c:v>37653</c:v>
                </c:pt>
                <c:pt idx="86">
                  <c:v>37681</c:v>
                </c:pt>
                <c:pt idx="87">
                  <c:v>37712</c:v>
                </c:pt>
                <c:pt idx="88">
                  <c:v>37742</c:v>
                </c:pt>
                <c:pt idx="89">
                  <c:v>37773</c:v>
                </c:pt>
                <c:pt idx="90">
                  <c:v>37803</c:v>
                </c:pt>
                <c:pt idx="91">
                  <c:v>37834</c:v>
                </c:pt>
                <c:pt idx="92">
                  <c:v>37865</c:v>
                </c:pt>
                <c:pt idx="93">
                  <c:v>37895</c:v>
                </c:pt>
                <c:pt idx="94">
                  <c:v>37926</c:v>
                </c:pt>
                <c:pt idx="95">
                  <c:v>37956</c:v>
                </c:pt>
                <c:pt idx="96">
                  <c:v>37987</c:v>
                </c:pt>
                <c:pt idx="97">
                  <c:v>38018</c:v>
                </c:pt>
                <c:pt idx="98">
                  <c:v>38047</c:v>
                </c:pt>
                <c:pt idx="99">
                  <c:v>38078</c:v>
                </c:pt>
                <c:pt idx="100">
                  <c:v>38108</c:v>
                </c:pt>
                <c:pt idx="101">
                  <c:v>38139</c:v>
                </c:pt>
                <c:pt idx="102">
                  <c:v>38169</c:v>
                </c:pt>
                <c:pt idx="103">
                  <c:v>38200</c:v>
                </c:pt>
                <c:pt idx="104">
                  <c:v>38231</c:v>
                </c:pt>
                <c:pt idx="105">
                  <c:v>38261</c:v>
                </c:pt>
                <c:pt idx="106">
                  <c:v>38292</c:v>
                </c:pt>
                <c:pt idx="107">
                  <c:v>38322</c:v>
                </c:pt>
                <c:pt idx="108">
                  <c:v>38353</c:v>
                </c:pt>
                <c:pt idx="109">
                  <c:v>38384</c:v>
                </c:pt>
                <c:pt idx="110">
                  <c:v>38412</c:v>
                </c:pt>
                <c:pt idx="111">
                  <c:v>38443</c:v>
                </c:pt>
                <c:pt idx="112">
                  <c:v>38473</c:v>
                </c:pt>
                <c:pt idx="113">
                  <c:v>38504</c:v>
                </c:pt>
                <c:pt idx="114">
                  <c:v>38534</c:v>
                </c:pt>
                <c:pt idx="115">
                  <c:v>38565</c:v>
                </c:pt>
                <c:pt idx="116">
                  <c:v>38596</c:v>
                </c:pt>
                <c:pt idx="117">
                  <c:v>38626</c:v>
                </c:pt>
                <c:pt idx="118">
                  <c:v>38657</c:v>
                </c:pt>
                <c:pt idx="119">
                  <c:v>38687</c:v>
                </c:pt>
                <c:pt idx="120">
                  <c:v>38718</c:v>
                </c:pt>
                <c:pt idx="121">
                  <c:v>38749</c:v>
                </c:pt>
                <c:pt idx="122">
                  <c:v>38777</c:v>
                </c:pt>
                <c:pt idx="123">
                  <c:v>38808</c:v>
                </c:pt>
                <c:pt idx="124">
                  <c:v>38838</c:v>
                </c:pt>
                <c:pt idx="125">
                  <c:v>38869</c:v>
                </c:pt>
                <c:pt idx="126">
                  <c:v>38899</c:v>
                </c:pt>
                <c:pt idx="127">
                  <c:v>38930</c:v>
                </c:pt>
                <c:pt idx="128">
                  <c:v>38961</c:v>
                </c:pt>
                <c:pt idx="129">
                  <c:v>38991</c:v>
                </c:pt>
                <c:pt idx="130">
                  <c:v>39022</c:v>
                </c:pt>
                <c:pt idx="131">
                  <c:v>39052</c:v>
                </c:pt>
                <c:pt idx="132">
                  <c:v>39083</c:v>
                </c:pt>
                <c:pt idx="133">
                  <c:v>39114</c:v>
                </c:pt>
                <c:pt idx="134">
                  <c:v>39142</c:v>
                </c:pt>
                <c:pt idx="135">
                  <c:v>39173</c:v>
                </c:pt>
                <c:pt idx="136">
                  <c:v>39203</c:v>
                </c:pt>
                <c:pt idx="137">
                  <c:v>39234</c:v>
                </c:pt>
                <c:pt idx="138">
                  <c:v>39264</c:v>
                </c:pt>
                <c:pt idx="139">
                  <c:v>39295</c:v>
                </c:pt>
                <c:pt idx="140">
                  <c:v>39326</c:v>
                </c:pt>
                <c:pt idx="141">
                  <c:v>39356</c:v>
                </c:pt>
                <c:pt idx="142">
                  <c:v>39387</c:v>
                </c:pt>
                <c:pt idx="143">
                  <c:v>39417</c:v>
                </c:pt>
                <c:pt idx="144">
                  <c:v>39448</c:v>
                </c:pt>
                <c:pt idx="145">
                  <c:v>39479</c:v>
                </c:pt>
                <c:pt idx="146">
                  <c:v>39508</c:v>
                </c:pt>
                <c:pt idx="147">
                  <c:v>39539</c:v>
                </c:pt>
                <c:pt idx="148">
                  <c:v>39569</c:v>
                </c:pt>
                <c:pt idx="149">
                  <c:v>39600</c:v>
                </c:pt>
                <c:pt idx="150">
                  <c:v>39630</c:v>
                </c:pt>
                <c:pt idx="151">
                  <c:v>39661</c:v>
                </c:pt>
                <c:pt idx="152">
                  <c:v>39692</c:v>
                </c:pt>
                <c:pt idx="153">
                  <c:v>39722</c:v>
                </c:pt>
                <c:pt idx="154">
                  <c:v>39753</c:v>
                </c:pt>
                <c:pt idx="155">
                  <c:v>39783</c:v>
                </c:pt>
                <c:pt idx="156">
                  <c:v>39814</c:v>
                </c:pt>
                <c:pt idx="157">
                  <c:v>39845</c:v>
                </c:pt>
                <c:pt idx="158">
                  <c:v>39873</c:v>
                </c:pt>
                <c:pt idx="159">
                  <c:v>39904</c:v>
                </c:pt>
                <c:pt idx="160">
                  <c:v>39934</c:v>
                </c:pt>
                <c:pt idx="161">
                  <c:v>39965</c:v>
                </c:pt>
                <c:pt idx="162">
                  <c:v>39995</c:v>
                </c:pt>
                <c:pt idx="163">
                  <c:v>40026</c:v>
                </c:pt>
                <c:pt idx="164">
                  <c:v>40057</c:v>
                </c:pt>
                <c:pt idx="165">
                  <c:v>40087</c:v>
                </c:pt>
                <c:pt idx="166">
                  <c:v>40118</c:v>
                </c:pt>
                <c:pt idx="167">
                  <c:v>40148</c:v>
                </c:pt>
                <c:pt idx="168">
                  <c:v>40179</c:v>
                </c:pt>
                <c:pt idx="169">
                  <c:v>40210</c:v>
                </c:pt>
                <c:pt idx="170">
                  <c:v>40238</c:v>
                </c:pt>
                <c:pt idx="171">
                  <c:v>40269</c:v>
                </c:pt>
                <c:pt idx="172">
                  <c:v>40299</c:v>
                </c:pt>
                <c:pt idx="173">
                  <c:v>40330</c:v>
                </c:pt>
                <c:pt idx="174">
                  <c:v>40360</c:v>
                </c:pt>
                <c:pt idx="175">
                  <c:v>40391</c:v>
                </c:pt>
                <c:pt idx="176">
                  <c:v>40422</c:v>
                </c:pt>
                <c:pt idx="177">
                  <c:v>40452</c:v>
                </c:pt>
                <c:pt idx="178">
                  <c:v>40483</c:v>
                </c:pt>
                <c:pt idx="179">
                  <c:v>40513</c:v>
                </c:pt>
                <c:pt idx="180">
                  <c:v>40544</c:v>
                </c:pt>
                <c:pt idx="181">
                  <c:v>40575</c:v>
                </c:pt>
                <c:pt idx="182">
                  <c:v>40603</c:v>
                </c:pt>
                <c:pt idx="183">
                  <c:v>40634</c:v>
                </c:pt>
                <c:pt idx="184">
                  <c:v>40664</c:v>
                </c:pt>
                <c:pt idx="185">
                  <c:v>40695</c:v>
                </c:pt>
                <c:pt idx="186">
                  <c:v>40725</c:v>
                </c:pt>
                <c:pt idx="187">
                  <c:v>40756</c:v>
                </c:pt>
                <c:pt idx="188">
                  <c:v>40787</c:v>
                </c:pt>
                <c:pt idx="189">
                  <c:v>40817</c:v>
                </c:pt>
                <c:pt idx="190">
                  <c:v>40848</c:v>
                </c:pt>
                <c:pt idx="191">
                  <c:v>40878</c:v>
                </c:pt>
                <c:pt idx="192">
                  <c:v>40909</c:v>
                </c:pt>
                <c:pt idx="193">
                  <c:v>40940</c:v>
                </c:pt>
                <c:pt idx="194">
                  <c:v>40969</c:v>
                </c:pt>
                <c:pt idx="195">
                  <c:v>41000</c:v>
                </c:pt>
                <c:pt idx="196">
                  <c:v>41030</c:v>
                </c:pt>
                <c:pt idx="197">
                  <c:v>41061</c:v>
                </c:pt>
                <c:pt idx="198">
                  <c:v>41091</c:v>
                </c:pt>
                <c:pt idx="199">
                  <c:v>41122</c:v>
                </c:pt>
                <c:pt idx="200">
                  <c:v>41153</c:v>
                </c:pt>
                <c:pt idx="201">
                  <c:v>41183</c:v>
                </c:pt>
                <c:pt idx="202">
                  <c:v>41214</c:v>
                </c:pt>
                <c:pt idx="203">
                  <c:v>41244</c:v>
                </c:pt>
                <c:pt idx="204">
                  <c:v>41275</c:v>
                </c:pt>
                <c:pt idx="205">
                  <c:v>41306</c:v>
                </c:pt>
                <c:pt idx="206">
                  <c:v>41334</c:v>
                </c:pt>
                <c:pt idx="207">
                  <c:v>41365</c:v>
                </c:pt>
                <c:pt idx="208">
                  <c:v>41395</c:v>
                </c:pt>
                <c:pt idx="209">
                  <c:v>41426</c:v>
                </c:pt>
                <c:pt idx="210">
                  <c:v>41456</c:v>
                </c:pt>
                <c:pt idx="211">
                  <c:v>41487</c:v>
                </c:pt>
                <c:pt idx="212">
                  <c:v>41518</c:v>
                </c:pt>
                <c:pt idx="213">
                  <c:v>41548</c:v>
                </c:pt>
                <c:pt idx="214">
                  <c:v>41579</c:v>
                </c:pt>
                <c:pt idx="215">
                  <c:v>41609</c:v>
                </c:pt>
                <c:pt idx="216">
                  <c:v>41640</c:v>
                </c:pt>
                <c:pt idx="217">
                  <c:v>41671</c:v>
                </c:pt>
                <c:pt idx="218">
                  <c:v>41699</c:v>
                </c:pt>
                <c:pt idx="219">
                  <c:v>41730</c:v>
                </c:pt>
                <c:pt idx="220">
                  <c:v>41760</c:v>
                </c:pt>
                <c:pt idx="221">
                  <c:v>41791</c:v>
                </c:pt>
                <c:pt idx="222">
                  <c:v>41821</c:v>
                </c:pt>
                <c:pt idx="223">
                  <c:v>41852</c:v>
                </c:pt>
                <c:pt idx="224">
                  <c:v>41883</c:v>
                </c:pt>
                <c:pt idx="225">
                  <c:v>41913</c:v>
                </c:pt>
                <c:pt idx="226">
                  <c:v>41944</c:v>
                </c:pt>
                <c:pt idx="227">
                  <c:v>41974</c:v>
                </c:pt>
                <c:pt idx="228">
                  <c:v>42005</c:v>
                </c:pt>
              </c:numCache>
            </c:numRef>
          </c:cat>
          <c:val>
            <c:numRef>
              <c:f>TBA_Prices_OAS!$R$2:$R$230</c:f>
              <c:numCache>
                <c:formatCode>General</c:formatCode>
                <c:ptCount val="229"/>
                <c:pt idx="0">
                  <c:v>101</c:v>
                </c:pt>
                <c:pt idx="1">
                  <c:v>98.874999999999986</c:v>
                </c:pt>
                <c:pt idx="2">
                  <c:v>97.563004000000006</c:v>
                </c:pt>
                <c:pt idx="3">
                  <c:v>93.624999999999986</c:v>
                </c:pt>
                <c:pt idx="4">
                  <c:v>95.405997999999997</c:v>
                </c:pt>
                <c:pt idx="5">
                  <c:v>98.75</c:v>
                </c:pt>
                <c:pt idx="6">
                  <c:v>98.438004000000006</c:v>
                </c:pt>
                <c:pt idx="7">
                  <c:v>97.688004000000006</c:v>
                </c:pt>
                <c:pt idx="8">
                  <c:v>100.90600000000001</c:v>
                </c:pt>
                <c:pt idx="9">
                  <c:v>102.09399999999999</c:v>
                </c:pt>
                <c:pt idx="10">
                  <c:v>102.78100000000001</c:v>
                </c:pt>
                <c:pt idx="11">
                  <c:v>99.5</c:v>
                </c:pt>
                <c:pt idx="12">
                  <c:v>100.188</c:v>
                </c:pt>
                <c:pt idx="13">
                  <c:v>97.469002000000003</c:v>
                </c:pt>
                <c:pt idx="14">
                  <c:v>98.219002000000003</c:v>
                </c:pt>
                <c:pt idx="15">
                  <c:v>99.25</c:v>
                </c:pt>
                <c:pt idx="16">
                  <c:v>99.594002000000003</c:v>
                </c:pt>
                <c:pt idx="17">
                  <c:v>100.25</c:v>
                </c:pt>
                <c:pt idx="18">
                  <c:v>101.65600000000001</c:v>
                </c:pt>
                <c:pt idx="19">
                  <c:v>100.96899999999999</c:v>
                </c:pt>
                <c:pt idx="20">
                  <c:v>99.594002000000003</c:v>
                </c:pt>
                <c:pt idx="21">
                  <c:v>100.313</c:v>
                </c:pt>
                <c:pt idx="22">
                  <c:v>100.188</c:v>
                </c:pt>
                <c:pt idx="23">
                  <c:v>100.75</c:v>
                </c:pt>
                <c:pt idx="24">
                  <c:v>101.375</c:v>
                </c:pt>
                <c:pt idx="25">
                  <c:v>101.063</c:v>
                </c:pt>
                <c:pt idx="26">
                  <c:v>98.874999999999986</c:v>
                </c:pt>
                <c:pt idx="27">
                  <c:v>99</c:v>
                </c:pt>
                <c:pt idx="28">
                  <c:v>99.405997999999997</c:v>
                </c:pt>
                <c:pt idx="29">
                  <c:v>99.594002000000003</c:v>
                </c:pt>
                <c:pt idx="30">
                  <c:v>99.438004000000006</c:v>
                </c:pt>
                <c:pt idx="31">
                  <c:v>100.375</c:v>
                </c:pt>
                <c:pt idx="32">
                  <c:v>101.688</c:v>
                </c:pt>
                <c:pt idx="33">
                  <c:v>100.75</c:v>
                </c:pt>
                <c:pt idx="34">
                  <c:v>100.625</c:v>
                </c:pt>
                <c:pt idx="35">
                  <c:v>98.719002000000003</c:v>
                </c:pt>
                <c:pt idx="36">
                  <c:v>98.905997999999997</c:v>
                </c:pt>
                <c:pt idx="37">
                  <c:v>96.844002000000003</c:v>
                </c:pt>
                <c:pt idx="38">
                  <c:v>97.15599799999984</c:v>
                </c:pt>
                <c:pt idx="39">
                  <c:v>96.969002000000003</c:v>
                </c:pt>
                <c:pt idx="40">
                  <c:v>97.719002000000003</c:v>
                </c:pt>
                <c:pt idx="41">
                  <c:v>96.813004000000006</c:v>
                </c:pt>
                <c:pt idx="42">
                  <c:v>95.280997999999997</c:v>
                </c:pt>
                <c:pt idx="43">
                  <c:v>97.124999999999986</c:v>
                </c:pt>
                <c:pt idx="44">
                  <c:v>98.280997999999997</c:v>
                </c:pt>
                <c:pt idx="45">
                  <c:v>100.188</c:v>
                </c:pt>
                <c:pt idx="46">
                  <c:v>99.75</c:v>
                </c:pt>
                <c:pt idx="47">
                  <c:v>98.905997999999997</c:v>
                </c:pt>
                <c:pt idx="48">
                  <c:v>97.530997999999997</c:v>
                </c:pt>
                <c:pt idx="49">
                  <c:v>97.969002000000003</c:v>
                </c:pt>
                <c:pt idx="50">
                  <c:v>100.25</c:v>
                </c:pt>
                <c:pt idx="51">
                  <c:v>99.844002000000003</c:v>
                </c:pt>
                <c:pt idx="52">
                  <c:v>99.219002000000003</c:v>
                </c:pt>
                <c:pt idx="53">
                  <c:v>100.438</c:v>
                </c:pt>
                <c:pt idx="54">
                  <c:v>100.34399999999999</c:v>
                </c:pt>
                <c:pt idx="55">
                  <c:v>100.875</c:v>
                </c:pt>
                <c:pt idx="56">
                  <c:v>101.313</c:v>
                </c:pt>
                <c:pt idx="57">
                  <c:v>101.09399999999999</c:v>
                </c:pt>
                <c:pt idx="58">
                  <c:v>101.125</c:v>
                </c:pt>
                <c:pt idx="59">
                  <c:v>99.624999999999986</c:v>
                </c:pt>
                <c:pt idx="60">
                  <c:v>98.938004000000006</c:v>
                </c:pt>
                <c:pt idx="61">
                  <c:v>98.905997999999997</c:v>
                </c:pt>
                <c:pt idx="62">
                  <c:v>98.374999999999986</c:v>
                </c:pt>
                <c:pt idx="63">
                  <c:v>99.969002000000003</c:v>
                </c:pt>
                <c:pt idx="64">
                  <c:v>100.46899999999999</c:v>
                </c:pt>
                <c:pt idx="65">
                  <c:v>101.688</c:v>
                </c:pt>
                <c:pt idx="66">
                  <c:v>102.78100000000001</c:v>
                </c:pt>
                <c:pt idx="67">
                  <c:v>98.938004000000006</c:v>
                </c:pt>
                <c:pt idx="68">
                  <c:v>97.813004000000006</c:v>
                </c:pt>
                <c:pt idx="69">
                  <c:v>98.405997999999997</c:v>
                </c:pt>
                <c:pt idx="70">
                  <c:v>99.405997999999997</c:v>
                </c:pt>
                <c:pt idx="71">
                  <c:v>99.530997999999997</c:v>
                </c:pt>
                <c:pt idx="72">
                  <c:v>101.188</c:v>
                </c:pt>
                <c:pt idx="73">
                  <c:v>101.53100000000001</c:v>
                </c:pt>
                <c:pt idx="74">
                  <c:v>101.90600000000001</c:v>
                </c:pt>
                <c:pt idx="75">
                  <c:v>102.75</c:v>
                </c:pt>
                <c:pt idx="76">
                  <c:v>101.938</c:v>
                </c:pt>
                <c:pt idx="77">
                  <c:v>102.65600000000001</c:v>
                </c:pt>
                <c:pt idx="78">
                  <c:v>102.78100000000001</c:v>
                </c:pt>
                <c:pt idx="79">
                  <c:v>100.25</c:v>
                </c:pt>
                <c:pt idx="80">
                  <c:v>101.938</c:v>
                </c:pt>
                <c:pt idx="81">
                  <c:v>101.53100000000001</c:v>
                </c:pt>
                <c:pt idx="82">
                  <c:v>102.438</c:v>
                </c:pt>
                <c:pt idx="83">
                  <c:v>102.125</c:v>
                </c:pt>
                <c:pt idx="84">
                  <c:v>102.71899999999999</c:v>
                </c:pt>
                <c:pt idx="85">
                  <c:v>102.53100000000001</c:v>
                </c:pt>
                <c:pt idx="86">
                  <c:v>101.59399999999999</c:v>
                </c:pt>
                <c:pt idx="87">
                  <c:v>98.813004000000006</c:v>
                </c:pt>
                <c:pt idx="88">
                  <c:v>96.813004000000006</c:v>
                </c:pt>
                <c:pt idx="89">
                  <c:v>100.03100000000001</c:v>
                </c:pt>
                <c:pt idx="90">
                  <c:v>100.938</c:v>
                </c:pt>
                <c:pt idx="91">
                  <c:v>100.688</c:v>
                </c:pt>
                <c:pt idx="92">
                  <c:v>101.34399999999999</c:v>
                </c:pt>
                <c:pt idx="93">
                  <c:v>101.75</c:v>
                </c:pt>
                <c:pt idx="94">
                  <c:v>102.25</c:v>
                </c:pt>
                <c:pt idx="95">
                  <c:v>102.438</c:v>
                </c:pt>
                <c:pt idx="96">
                  <c:v>99.780997999999997</c:v>
                </c:pt>
                <c:pt idx="97">
                  <c:v>98.938004000000006</c:v>
                </c:pt>
                <c:pt idx="98">
                  <c:v>99.5</c:v>
                </c:pt>
                <c:pt idx="99">
                  <c:v>100.21899999999999</c:v>
                </c:pt>
                <c:pt idx="100">
                  <c:v>103.563</c:v>
                </c:pt>
                <c:pt idx="101">
                  <c:v>103.40600000000001</c:v>
                </c:pt>
                <c:pt idx="102">
                  <c:v>101.813</c:v>
                </c:pt>
                <c:pt idx="103">
                  <c:v>101.09399999999999</c:v>
                </c:pt>
                <c:pt idx="104">
                  <c:v>101.53100000000001</c:v>
                </c:pt>
                <c:pt idx="105">
                  <c:v>101.813</c:v>
                </c:pt>
                <c:pt idx="106">
                  <c:v>100.84399999999999</c:v>
                </c:pt>
                <c:pt idx="107">
                  <c:v>100.15600000000001</c:v>
                </c:pt>
                <c:pt idx="108">
                  <c:v>100.96899999999999</c:v>
                </c:pt>
                <c:pt idx="109">
                  <c:v>101.34399999999999</c:v>
                </c:pt>
                <c:pt idx="110">
                  <c:v>101.34399999999999</c:v>
                </c:pt>
                <c:pt idx="111">
                  <c:v>100.5</c:v>
                </c:pt>
                <c:pt idx="112">
                  <c:v>99.273003000000003</c:v>
                </c:pt>
                <c:pt idx="113">
                  <c:v>97.883003000000002</c:v>
                </c:pt>
                <c:pt idx="114">
                  <c:v>98.633003000000002</c:v>
                </c:pt>
                <c:pt idx="115">
                  <c:v>98.444999999999993</c:v>
                </c:pt>
                <c:pt idx="116">
                  <c:v>99.061995999999994</c:v>
                </c:pt>
                <c:pt idx="117">
                  <c:v>98.890998999999979</c:v>
                </c:pt>
                <c:pt idx="118">
                  <c:v>99.039000999999999</c:v>
                </c:pt>
                <c:pt idx="119">
                  <c:v>97.594002000000003</c:v>
                </c:pt>
                <c:pt idx="120">
                  <c:v>97.124999999999986</c:v>
                </c:pt>
                <c:pt idx="121">
                  <c:v>98.773003000000003</c:v>
                </c:pt>
                <c:pt idx="122">
                  <c:v>98.414000999999999</c:v>
                </c:pt>
                <c:pt idx="123">
                  <c:v>99.344002000000003</c:v>
                </c:pt>
                <c:pt idx="124">
                  <c:v>100.148</c:v>
                </c:pt>
                <c:pt idx="125">
                  <c:v>100.43</c:v>
                </c:pt>
                <c:pt idx="126">
                  <c:v>100.59399999999999</c:v>
                </c:pt>
                <c:pt idx="127">
                  <c:v>101.05500000000001</c:v>
                </c:pt>
                <c:pt idx="128">
                  <c:v>100.672</c:v>
                </c:pt>
                <c:pt idx="129">
                  <c:v>100.34399999999999</c:v>
                </c:pt>
                <c:pt idx="130">
                  <c:v>100.852</c:v>
                </c:pt>
                <c:pt idx="131">
                  <c:v>100.742</c:v>
                </c:pt>
                <c:pt idx="132">
                  <c:v>100.75</c:v>
                </c:pt>
                <c:pt idx="133">
                  <c:v>99.866996999999998</c:v>
                </c:pt>
                <c:pt idx="134">
                  <c:v>98.93</c:v>
                </c:pt>
                <c:pt idx="135">
                  <c:v>99.061995999999994</c:v>
                </c:pt>
                <c:pt idx="136">
                  <c:v>99.874999999999986</c:v>
                </c:pt>
                <c:pt idx="137">
                  <c:v>100.172</c:v>
                </c:pt>
                <c:pt idx="138">
                  <c:v>100.71899999999999</c:v>
                </c:pt>
                <c:pt idx="139">
                  <c:v>101.625</c:v>
                </c:pt>
                <c:pt idx="140">
                  <c:v>101.562</c:v>
                </c:pt>
                <c:pt idx="141">
                  <c:v>102.562</c:v>
                </c:pt>
                <c:pt idx="142">
                  <c:v>102.172</c:v>
                </c:pt>
                <c:pt idx="143">
                  <c:v>100.938</c:v>
                </c:pt>
                <c:pt idx="144">
                  <c:v>100.5</c:v>
                </c:pt>
                <c:pt idx="145">
                  <c:v>99.328002999999995</c:v>
                </c:pt>
                <c:pt idx="146">
                  <c:v>98.578002999999995</c:v>
                </c:pt>
                <c:pt idx="147">
                  <c:v>97.890998999999979</c:v>
                </c:pt>
                <c:pt idx="148">
                  <c:v>100.977</c:v>
                </c:pt>
                <c:pt idx="149">
                  <c:v>101.40600000000001</c:v>
                </c:pt>
                <c:pt idx="150">
                  <c:v>99.938004000000006</c:v>
                </c:pt>
                <c:pt idx="151">
                  <c:v>102.297</c:v>
                </c:pt>
                <c:pt idx="152">
                  <c:v>103.03100000000001</c:v>
                </c:pt>
                <c:pt idx="153">
                  <c:v>102.375</c:v>
                </c:pt>
                <c:pt idx="154">
                  <c:v>101.703</c:v>
                </c:pt>
                <c:pt idx="155">
                  <c:v>102.125</c:v>
                </c:pt>
                <c:pt idx="156">
                  <c:v>101.78100000000001</c:v>
                </c:pt>
                <c:pt idx="157">
                  <c:v>100.75</c:v>
                </c:pt>
                <c:pt idx="158">
                  <c:v>99.734001000000006</c:v>
                </c:pt>
                <c:pt idx="159">
                  <c:v>100.625</c:v>
                </c:pt>
                <c:pt idx="160">
                  <c:v>102.64100000000001</c:v>
                </c:pt>
                <c:pt idx="161">
                  <c:v>103.297</c:v>
                </c:pt>
                <c:pt idx="162">
                  <c:v>103.648</c:v>
                </c:pt>
                <c:pt idx="163">
                  <c:v>104.867</c:v>
                </c:pt>
                <c:pt idx="164">
                  <c:v>102.625</c:v>
                </c:pt>
                <c:pt idx="165">
                  <c:v>103.90600000000001</c:v>
                </c:pt>
                <c:pt idx="166">
                  <c:v>103.75</c:v>
                </c:pt>
                <c:pt idx="167">
                  <c:v>103.10899999999999</c:v>
                </c:pt>
                <c:pt idx="168">
                  <c:v>103.51600000000001</c:v>
                </c:pt>
                <c:pt idx="169">
                  <c:v>104.672</c:v>
                </c:pt>
                <c:pt idx="170">
                  <c:v>105.80500000000001</c:v>
                </c:pt>
                <c:pt idx="171">
                  <c:v>106.562</c:v>
                </c:pt>
                <c:pt idx="172">
                  <c:v>105.03100000000001</c:v>
                </c:pt>
                <c:pt idx="173">
                  <c:v>104.164</c:v>
                </c:pt>
                <c:pt idx="174">
                  <c:v>104.96899999999999</c:v>
                </c:pt>
                <c:pt idx="175">
                  <c:v>101.53100000000001</c:v>
                </c:pt>
                <c:pt idx="176">
                  <c:v>99.453002999999995</c:v>
                </c:pt>
                <c:pt idx="177">
                  <c:v>99.094002000000003</c:v>
                </c:pt>
                <c:pt idx="178">
                  <c:v>101.96899999999999</c:v>
                </c:pt>
                <c:pt idx="179">
                  <c:v>101.773</c:v>
                </c:pt>
                <c:pt idx="180">
                  <c:v>102.89100000000001</c:v>
                </c:pt>
                <c:pt idx="181">
                  <c:v>103.875</c:v>
                </c:pt>
                <c:pt idx="182">
                  <c:v>103.461</c:v>
                </c:pt>
                <c:pt idx="183">
                  <c:v>104.40600000000001</c:v>
                </c:pt>
                <c:pt idx="184">
                  <c:v>105.703</c:v>
                </c:pt>
                <c:pt idx="185">
                  <c:v>104.84399999999999</c:v>
                </c:pt>
                <c:pt idx="186">
                  <c:v>103.922</c:v>
                </c:pt>
                <c:pt idx="187">
                  <c:v>104.21899999999999</c:v>
                </c:pt>
                <c:pt idx="188">
                  <c:v>102.852</c:v>
                </c:pt>
                <c:pt idx="189">
                  <c:v>103.875</c:v>
                </c:pt>
                <c:pt idx="190">
                  <c:v>103.375</c:v>
                </c:pt>
                <c:pt idx="191">
                  <c:v>102.71899999999999</c:v>
                </c:pt>
                <c:pt idx="192">
                  <c:v>103.828</c:v>
                </c:pt>
                <c:pt idx="193">
                  <c:v>104.96899999999999</c:v>
                </c:pt>
                <c:pt idx="194">
                  <c:v>105.102</c:v>
                </c:pt>
                <c:pt idx="195">
                  <c:v>106.086</c:v>
                </c:pt>
                <c:pt idx="196">
                  <c:v>106.03100000000001</c:v>
                </c:pt>
                <c:pt idx="197">
                  <c:v>107.227</c:v>
                </c:pt>
                <c:pt idx="198">
                  <c:v>106.51600000000001</c:v>
                </c:pt>
                <c:pt idx="199">
                  <c:v>105.203</c:v>
                </c:pt>
                <c:pt idx="200">
                  <c:v>104.85899999999999</c:v>
                </c:pt>
                <c:pt idx="201">
                  <c:v>103.23399999999999</c:v>
                </c:pt>
                <c:pt idx="202">
                  <c:v>103.508</c:v>
                </c:pt>
                <c:pt idx="203">
                  <c:v>103.148</c:v>
                </c:pt>
                <c:pt idx="204">
                  <c:v>104.59399999999999</c:v>
                </c:pt>
                <c:pt idx="205">
                  <c:v>100.46899999999999</c:v>
                </c:pt>
                <c:pt idx="206">
                  <c:v>97.741996999999998</c:v>
                </c:pt>
                <c:pt idx="207">
                  <c:v>96.953002999999995</c:v>
                </c:pt>
                <c:pt idx="208">
                  <c:v>99.984001000000006</c:v>
                </c:pt>
                <c:pt idx="209">
                  <c:v>104.875</c:v>
                </c:pt>
                <c:pt idx="210">
                  <c:v>105.367</c:v>
                </c:pt>
                <c:pt idx="211">
                  <c:v>104.35899999999999</c:v>
                </c:pt>
                <c:pt idx="212">
                  <c:v>103.062</c:v>
                </c:pt>
                <c:pt idx="213">
                  <c:v>104.80500000000001</c:v>
                </c:pt>
                <c:pt idx="214">
                  <c:v>104.836</c:v>
                </c:pt>
                <c:pt idx="215">
                  <c:v>103.94499999999999</c:v>
                </c:pt>
                <c:pt idx="216">
                  <c:v>104.773</c:v>
                </c:pt>
                <c:pt idx="217">
                  <c:v>105.953</c:v>
                </c:pt>
                <c:pt idx="218">
                  <c:v>106.102</c:v>
                </c:pt>
                <c:pt idx="219">
                  <c:v>105.125</c:v>
                </c:pt>
                <c:pt idx="220">
                  <c:v>102.94499999999999</c:v>
                </c:pt>
                <c:pt idx="221">
                  <c:v>102.21899999999999</c:v>
                </c:pt>
                <c:pt idx="222">
                  <c:v>103.39100000000001</c:v>
                </c:pt>
                <c:pt idx="223">
                  <c:v>104.25</c:v>
                </c:pt>
                <c:pt idx="224">
                  <c:v>104.289</c:v>
                </c:pt>
                <c:pt idx="225">
                  <c:v>105.633</c:v>
                </c:pt>
                <c:pt idx="226">
                  <c:v>104.828</c:v>
                </c:pt>
                <c:pt idx="227">
                  <c:v>105.047</c:v>
                </c:pt>
                <c:pt idx="228">
                  <c:v>104.78100000000001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8989056"/>
        <c:axId val="44618816"/>
      </c:lineChart>
      <c:lineChart>
        <c:grouping val="standard"/>
        <c:varyColors val="0"/>
        <c:ser>
          <c:idx val="2"/>
          <c:order val="2"/>
          <c:tx>
            <c:strRef>
              <c:f>TBA_Prices_OAS!$S$1</c:f>
              <c:strCache>
                <c:ptCount val="1"/>
                <c:pt idx="0">
                  <c:v>TBA Price Differential (GNMA - FNMA)</c:v>
                </c:pt>
              </c:strCache>
            </c:strRef>
          </c:tx>
          <c:spPr>
            <a:ln>
              <a:solidFill>
                <a:srgbClr val="E00500"/>
              </a:solidFill>
            </a:ln>
          </c:spPr>
          <c:marker>
            <c:symbol val="none"/>
          </c:marker>
          <c:cat>
            <c:numRef>
              <c:f>TBA_Prices_OAS!$P$2:$P$230</c:f>
              <c:numCache>
                <c:formatCode>mmm\-yy</c:formatCode>
                <c:ptCount val="229"/>
                <c:pt idx="0">
                  <c:v>35065</c:v>
                </c:pt>
                <c:pt idx="1">
                  <c:v>35096</c:v>
                </c:pt>
                <c:pt idx="2">
                  <c:v>35125</c:v>
                </c:pt>
                <c:pt idx="3">
                  <c:v>35156</c:v>
                </c:pt>
                <c:pt idx="4">
                  <c:v>35186</c:v>
                </c:pt>
                <c:pt idx="5">
                  <c:v>35217</c:v>
                </c:pt>
                <c:pt idx="6">
                  <c:v>35247</c:v>
                </c:pt>
                <c:pt idx="7">
                  <c:v>35278</c:v>
                </c:pt>
                <c:pt idx="8">
                  <c:v>35309</c:v>
                </c:pt>
                <c:pt idx="9">
                  <c:v>35339</c:v>
                </c:pt>
                <c:pt idx="10">
                  <c:v>35370</c:v>
                </c:pt>
                <c:pt idx="11">
                  <c:v>35400</c:v>
                </c:pt>
                <c:pt idx="12">
                  <c:v>35431</c:v>
                </c:pt>
                <c:pt idx="13">
                  <c:v>35462</c:v>
                </c:pt>
                <c:pt idx="14">
                  <c:v>35490</c:v>
                </c:pt>
                <c:pt idx="15">
                  <c:v>35521</c:v>
                </c:pt>
                <c:pt idx="16">
                  <c:v>35551</c:v>
                </c:pt>
                <c:pt idx="17">
                  <c:v>35582</c:v>
                </c:pt>
                <c:pt idx="18">
                  <c:v>35612</c:v>
                </c:pt>
                <c:pt idx="19">
                  <c:v>35643</c:v>
                </c:pt>
                <c:pt idx="20">
                  <c:v>35674</c:v>
                </c:pt>
                <c:pt idx="21">
                  <c:v>35704</c:v>
                </c:pt>
                <c:pt idx="22">
                  <c:v>35735</c:v>
                </c:pt>
                <c:pt idx="23">
                  <c:v>35765</c:v>
                </c:pt>
                <c:pt idx="24">
                  <c:v>35796</c:v>
                </c:pt>
                <c:pt idx="25">
                  <c:v>35827</c:v>
                </c:pt>
                <c:pt idx="26">
                  <c:v>35855</c:v>
                </c:pt>
                <c:pt idx="27">
                  <c:v>35886</c:v>
                </c:pt>
                <c:pt idx="28">
                  <c:v>35916</c:v>
                </c:pt>
                <c:pt idx="29">
                  <c:v>35947</c:v>
                </c:pt>
                <c:pt idx="30">
                  <c:v>35977</c:v>
                </c:pt>
                <c:pt idx="31">
                  <c:v>36008</c:v>
                </c:pt>
                <c:pt idx="32">
                  <c:v>36039</c:v>
                </c:pt>
                <c:pt idx="33">
                  <c:v>36069</c:v>
                </c:pt>
                <c:pt idx="34">
                  <c:v>36100</c:v>
                </c:pt>
                <c:pt idx="35">
                  <c:v>36130</c:v>
                </c:pt>
                <c:pt idx="36">
                  <c:v>36161</c:v>
                </c:pt>
                <c:pt idx="37">
                  <c:v>36192</c:v>
                </c:pt>
                <c:pt idx="38">
                  <c:v>36220</c:v>
                </c:pt>
                <c:pt idx="39">
                  <c:v>36251</c:v>
                </c:pt>
                <c:pt idx="40">
                  <c:v>36281</c:v>
                </c:pt>
                <c:pt idx="41">
                  <c:v>36312</c:v>
                </c:pt>
                <c:pt idx="42">
                  <c:v>36342</c:v>
                </c:pt>
                <c:pt idx="43">
                  <c:v>36373</c:v>
                </c:pt>
                <c:pt idx="44">
                  <c:v>36404</c:v>
                </c:pt>
                <c:pt idx="45">
                  <c:v>36434</c:v>
                </c:pt>
                <c:pt idx="46">
                  <c:v>36465</c:v>
                </c:pt>
                <c:pt idx="47">
                  <c:v>36495</c:v>
                </c:pt>
                <c:pt idx="48">
                  <c:v>36526</c:v>
                </c:pt>
                <c:pt idx="49">
                  <c:v>36557</c:v>
                </c:pt>
                <c:pt idx="50">
                  <c:v>36586</c:v>
                </c:pt>
                <c:pt idx="51">
                  <c:v>36617</c:v>
                </c:pt>
                <c:pt idx="52">
                  <c:v>36647</c:v>
                </c:pt>
                <c:pt idx="53">
                  <c:v>36678</c:v>
                </c:pt>
                <c:pt idx="54">
                  <c:v>36708</c:v>
                </c:pt>
                <c:pt idx="55">
                  <c:v>36739</c:v>
                </c:pt>
                <c:pt idx="56">
                  <c:v>36770</c:v>
                </c:pt>
                <c:pt idx="57">
                  <c:v>36800</c:v>
                </c:pt>
                <c:pt idx="58">
                  <c:v>36831</c:v>
                </c:pt>
                <c:pt idx="59">
                  <c:v>36861</c:v>
                </c:pt>
                <c:pt idx="60">
                  <c:v>36892</c:v>
                </c:pt>
                <c:pt idx="61">
                  <c:v>36923</c:v>
                </c:pt>
                <c:pt idx="62">
                  <c:v>36951</c:v>
                </c:pt>
                <c:pt idx="63">
                  <c:v>36982</c:v>
                </c:pt>
                <c:pt idx="64">
                  <c:v>37012</c:v>
                </c:pt>
                <c:pt idx="65">
                  <c:v>37043</c:v>
                </c:pt>
                <c:pt idx="66">
                  <c:v>37073</c:v>
                </c:pt>
                <c:pt idx="67">
                  <c:v>37104</c:v>
                </c:pt>
                <c:pt idx="68">
                  <c:v>37135</c:v>
                </c:pt>
                <c:pt idx="69">
                  <c:v>37165</c:v>
                </c:pt>
                <c:pt idx="70">
                  <c:v>37196</c:v>
                </c:pt>
                <c:pt idx="71">
                  <c:v>37226</c:v>
                </c:pt>
                <c:pt idx="72">
                  <c:v>37257</c:v>
                </c:pt>
                <c:pt idx="73">
                  <c:v>37288</c:v>
                </c:pt>
                <c:pt idx="74">
                  <c:v>37316</c:v>
                </c:pt>
                <c:pt idx="75">
                  <c:v>37347</c:v>
                </c:pt>
                <c:pt idx="76">
                  <c:v>37377</c:v>
                </c:pt>
                <c:pt idx="77">
                  <c:v>37408</c:v>
                </c:pt>
                <c:pt idx="78">
                  <c:v>37438</c:v>
                </c:pt>
                <c:pt idx="79">
                  <c:v>37469</c:v>
                </c:pt>
                <c:pt idx="80">
                  <c:v>37500</c:v>
                </c:pt>
                <c:pt idx="81">
                  <c:v>37530</c:v>
                </c:pt>
                <c:pt idx="82">
                  <c:v>37561</c:v>
                </c:pt>
                <c:pt idx="83">
                  <c:v>37591</c:v>
                </c:pt>
                <c:pt idx="84">
                  <c:v>37622</c:v>
                </c:pt>
                <c:pt idx="85">
                  <c:v>37653</c:v>
                </c:pt>
                <c:pt idx="86">
                  <c:v>37681</c:v>
                </c:pt>
                <c:pt idx="87">
                  <c:v>37712</c:v>
                </c:pt>
                <c:pt idx="88">
                  <c:v>37742</c:v>
                </c:pt>
                <c:pt idx="89">
                  <c:v>37773</c:v>
                </c:pt>
                <c:pt idx="90">
                  <c:v>37803</c:v>
                </c:pt>
                <c:pt idx="91">
                  <c:v>37834</c:v>
                </c:pt>
                <c:pt idx="92">
                  <c:v>37865</c:v>
                </c:pt>
                <c:pt idx="93">
                  <c:v>37895</c:v>
                </c:pt>
                <c:pt idx="94">
                  <c:v>37926</c:v>
                </c:pt>
                <c:pt idx="95">
                  <c:v>37956</c:v>
                </c:pt>
                <c:pt idx="96">
                  <c:v>37987</c:v>
                </c:pt>
                <c:pt idx="97">
                  <c:v>38018</c:v>
                </c:pt>
                <c:pt idx="98">
                  <c:v>38047</c:v>
                </c:pt>
                <c:pt idx="99">
                  <c:v>38078</c:v>
                </c:pt>
                <c:pt idx="100">
                  <c:v>38108</c:v>
                </c:pt>
                <c:pt idx="101">
                  <c:v>38139</c:v>
                </c:pt>
                <c:pt idx="102">
                  <c:v>38169</c:v>
                </c:pt>
                <c:pt idx="103">
                  <c:v>38200</c:v>
                </c:pt>
                <c:pt idx="104">
                  <c:v>38231</c:v>
                </c:pt>
                <c:pt idx="105">
                  <c:v>38261</c:v>
                </c:pt>
                <c:pt idx="106">
                  <c:v>38292</c:v>
                </c:pt>
                <c:pt idx="107">
                  <c:v>38322</c:v>
                </c:pt>
                <c:pt idx="108">
                  <c:v>38353</c:v>
                </c:pt>
                <c:pt idx="109">
                  <c:v>38384</c:v>
                </c:pt>
                <c:pt idx="110">
                  <c:v>38412</c:v>
                </c:pt>
                <c:pt idx="111">
                  <c:v>38443</c:v>
                </c:pt>
                <c:pt idx="112">
                  <c:v>38473</c:v>
                </c:pt>
                <c:pt idx="113">
                  <c:v>38504</c:v>
                </c:pt>
                <c:pt idx="114">
                  <c:v>38534</c:v>
                </c:pt>
                <c:pt idx="115">
                  <c:v>38565</c:v>
                </c:pt>
                <c:pt idx="116">
                  <c:v>38596</c:v>
                </c:pt>
                <c:pt idx="117">
                  <c:v>38626</c:v>
                </c:pt>
                <c:pt idx="118">
                  <c:v>38657</c:v>
                </c:pt>
                <c:pt idx="119">
                  <c:v>38687</c:v>
                </c:pt>
                <c:pt idx="120">
                  <c:v>38718</c:v>
                </c:pt>
                <c:pt idx="121">
                  <c:v>38749</c:v>
                </c:pt>
                <c:pt idx="122">
                  <c:v>38777</c:v>
                </c:pt>
                <c:pt idx="123">
                  <c:v>38808</c:v>
                </c:pt>
                <c:pt idx="124">
                  <c:v>38838</c:v>
                </c:pt>
                <c:pt idx="125">
                  <c:v>38869</c:v>
                </c:pt>
                <c:pt idx="126">
                  <c:v>38899</c:v>
                </c:pt>
                <c:pt idx="127">
                  <c:v>38930</c:v>
                </c:pt>
                <c:pt idx="128">
                  <c:v>38961</c:v>
                </c:pt>
                <c:pt idx="129">
                  <c:v>38991</c:v>
                </c:pt>
                <c:pt idx="130">
                  <c:v>39022</c:v>
                </c:pt>
                <c:pt idx="131">
                  <c:v>39052</c:v>
                </c:pt>
                <c:pt idx="132">
                  <c:v>39083</c:v>
                </c:pt>
                <c:pt idx="133">
                  <c:v>39114</c:v>
                </c:pt>
                <c:pt idx="134">
                  <c:v>39142</c:v>
                </c:pt>
                <c:pt idx="135">
                  <c:v>39173</c:v>
                </c:pt>
                <c:pt idx="136">
                  <c:v>39203</c:v>
                </c:pt>
                <c:pt idx="137">
                  <c:v>39234</c:v>
                </c:pt>
                <c:pt idx="138">
                  <c:v>39264</c:v>
                </c:pt>
                <c:pt idx="139">
                  <c:v>39295</c:v>
                </c:pt>
                <c:pt idx="140">
                  <c:v>39326</c:v>
                </c:pt>
                <c:pt idx="141">
                  <c:v>39356</c:v>
                </c:pt>
                <c:pt idx="142">
                  <c:v>39387</c:v>
                </c:pt>
                <c:pt idx="143">
                  <c:v>39417</c:v>
                </c:pt>
                <c:pt idx="144">
                  <c:v>39448</c:v>
                </c:pt>
                <c:pt idx="145">
                  <c:v>39479</c:v>
                </c:pt>
                <c:pt idx="146">
                  <c:v>39508</c:v>
                </c:pt>
                <c:pt idx="147">
                  <c:v>39539</c:v>
                </c:pt>
                <c:pt idx="148">
                  <c:v>39569</c:v>
                </c:pt>
                <c:pt idx="149">
                  <c:v>39600</c:v>
                </c:pt>
                <c:pt idx="150">
                  <c:v>39630</c:v>
                </c:pt>
                <c:pt idx="151">
                  <c:v>39661</c:v>
                </c:pt>
                <c:pt idx="152">
                  <c:v>39692</c:v>
                </c:pt>
                <c:pt idx="153">
                  <c:v>39722</c:v>
                </c:pt>
                <c:pt idx="154">
                  <c:v>39753</c:v>
                </c:pt>
                <c:pt idx="155">
                  <c:v>39783</c:v>
                </c:pt>
                <c:pt idx="156">
                  <c:v>39814</c:v>
                </c:pt>
                <c:pt idx="157">
                  <c:v>39845</c:v>
                </c:pt>
                <c:pt idx="158">
                  <c:v>39873</c:v>
                </c:pt>
                <c:pt idx="159">
                  <c:v>39904</c:v>
                </c:pt>
                <c:pt idx="160">
                  <c:v>39934</c:v>
                </c:pt>
                <c:pt idx="161">
                  <c:v>39965</c:v>
                </c:pt>
                <c:pt idx="162">
                  <c:v>39995</c:v>
                </c:pt>
                <c:pt idx="163">
                  <c:v>40026</c:v>
                </c:pt>
                <c:pt idx="164">
                  <c:v>40057</c:v>
                </c:pt>
                <c:pt idx="165">
                  <c:v>40087</c:v>
                </c:pt>
                <c:pt idx="166">
                  <c:v>40118</c:v>
                </c:pt>
                <c:pt idx="167">
                  <c:v>40148</c:v>
                </c:pt>
                <c:pt idx="168">
                  <c:v>40179</c:v>
                </c:pt>
                <c:pt idx="169">
                  <c:v>40210</c:v>
                </c:pt>
                <c:pt idx="170">
                  <c:v>40238</c:v>
                </c:pt>
                <c:pt idx="171">
                  <c:v>40269</c:v>
                </c:pt>
                <c:pt idx="172">
                  <c:v>40299</c:v>
                </c:pt>
                <c:pt idx="173">
                  <c:v>40330</c:v>
                </c:pt>
                <c:pt idx="174">
                  <c:v>40360</c:v>
                </c:pt>
                <c:pt idx="175">
                  <c:v>40391</c:v>
                </c:pt>
                <c:pt idx="176">
                  <c:v>40422</c:v>
                </c:pt>
                <c:pt idx="177">
                  <c:v>40452</c:v>
                </c:pt>
                <c:pt idx="178">
                  <c:v>40483</c:v>
                </c:pt>
                <c:pt idx="179">
                  <c:v>40513</c:v>
                </c:pt>
                <c:pt idx="180">
                  <c:v>40544</c:v>
                </c:pt>
                <c:pt idx="181">
                  <c:v>40575</c:v>
                </c:pt>
                <c:pt idx="182">
                  <c:v>40603</c:v>
                </c:pt>
                <c:pt idx="183">
                  <c:v>40634</c:v>
                </c:pt>
                <c:pt idx="184">
                  <c:v>40664</c:v>
                </c:pt>
                <c:pt idx="185">
                  <c:v>40695</c:v>
                </c:pt>
                <c:pt idx="186">
                  <c:v>40725</c:v>
                </c:pt>
                <c:pt idx="187">
                  <c:v>40756</c:v>
                </c:pt>
                <c:pt idx="188">
                  <c:v>40787</c:v>
                </c:pt>
                <c:pt idx="189">
                  <c:v>40817</c:v>
                </c:pt>
                <c:pt idx="190">
                  <c:v>40848</c:v>
                </c:pt>
                <c:pt idx="191">
                  <c:v>40878</c:v>
                </c:pt>
                <c:pt idx="192">
                  <c:v>40909</c:v>
                </c:pt>
                <c:pt idx="193">
                  <c:v>40940</c:v>
                </c:pt>
                <c:pt idx="194">
                  <c:v>40969</c:v>
                </c:pt>
                <c:pt idx="195">
                  <c:v>41000</c:v>
                </c:pt>
                <c:pt idx="196">
                  <c:v>41030</c:v>
                </c:pt>
                <c:pt idx="197">
                  <c:v>41061</c:v>
                </c:pt>
                <c:pt idx="198">
                  <c:v>41091</c:v>
                </c:pt>
                <c:pt idx="199">
                  <c:v>41122</c:v>
                </c:pt>
                <c:pt idx="200">
                  <c:v>41153</c:v>
                </c:pt>
                <c:pt idx="201">
                  <c:v>41183</c:v>
                </c:pt>
                <c:pt idx="202">
                  <c:v>41214</c:v>
                </c:pt>
                <c:pt idx="203">
                  <c:v>41244</c:v>
                </c:pt>
                <c:pt idx="204">
                  <c:v>41275</c:v>
                </c:pt>
                <c:pt idx="205">
                  <c:v>41306</c:v>
                </c:pt>
                <c:pt idx="206">
                  <c:v>41334</c:v>
                </c:pt>
                <c:pt idx="207">
                  <c:v>41365</c:v>
                </c:pt>
                <c:pt idx="208">
                  <c:v>41395</c:v>
                </c:pt>
                <c:pt idx="209">
                  <c:v>41426</c:v>
                </c:pt>
                <c:pt idx="210">
                  <c:v>41456</c:v>
                </c:pt>
                <c:pt idx="211">
                  <c:v>41487</c:v>
                </c:pt>
                <c:pt idx="212">
                  <c:v>41518</c:v>
                </c:pt>
                <c:pt idx="213">
                  <c:v>41548</c:v>
                </c:pt>
                <c:pt idx="214">
                  <c:v>41579</c:v>
                </c:pt>
                <c:pt idx="215">
                  <c:v>41609</c:v>
                </c:pt>
                <c:pt idx="216">
                  <c:v>41640</c:v>
                </c:pt>
                <c:pt idx="217">
                  <c:v>41671</c:v>
                </c:pt>
                <c:pt idx="218">
                  <c:v>41699</c:v>
                </c:pt>
                <c:pt idx="219">
                  <c:v>41730</c:v>
                </c:pt>
                <c:pt idx="220">
                  <c:v>41760</c:v>
                </c:pt>
                <c:pt idx="221">
                  <c:v>41791</c:v>
                </c:pt>
                <c:pt idx="222">
                  <c:v>41821</c:v>
                </c:pt>
                <c:pt idx="223">
                  <c:v>41852</c:v>
                </c:pt>
                <c:pt idx="224">
                  <c:v>41883</c:v>
                </c:pt>
                <c:pt idx="225">
                  <c:v>41913</c:v>
                </c:pt>
                <c:pt idx="226">
                  <c:v>41944</c:v>
                </c:pt>
                <c:pt idx="227">
                  <c:v>41974</c:v>
                </c:pt>
                <c:pt idx="228">
                  <c:v>42005</c:v>
                </c:pt>
              </c:numCache>
            </c:numRef>
          </c:cat>
          <c:val>
            <c:numRef>
              <c:f>TBA_Prices_OAS!$S$2:$S$230</c:f>
              <c:numCache>
                <c:formatCode>General</c:formatCode>
                <c:ptCount val="229"/>
                <c:pt idx="0">
                  <c:v>-0.125</c:v>
                </c:pt>
                <c:pt idx="1">
                  <c:v>-0.436995999999993</c:v>
                </c:pt>
                <c:pt idx="2">
                  <c:v>-0.56300400000000606</c:v>
                </c:pt>
                <c:pt idx="3">
                  <c:v>-0.68699599999999295</c:v>
                </c:pt>
                <c:pt idx="4">
                  <c:v>-0.71799399999999003</c:v>
                </c:pt>
                <c:pt idx="5">
                  <c:v>-0.625</c:v>
                </c:pt>
                <c:pt idx="6">
                  <c:v>-0.71900200000000303</c:v>
                </c:pt>
                <c:pt idx="7">
                  <c:v>-0.5</c:v>
                </c:pt>
                <c:pt idx="8">
                  <c:v>-0.31200000000001199</c:v>
                </c:pt>
                <c:pt idx="9">
                  <c:v>-0.18799999999998801</c:v>
                </c:pt>
                <c:pt idx="10">
                  <c:v>-9.3000000000003497E-2</c:v>
                </c:pt>
                <c:pt idx="11">
                  <c:v>0</c:v>
                </c:pt>
                <c:pt idx="12">
                  <c:v>-0.218997999999999</c:v>
                </c:pt>
                <c:pt idx="13">
                  <c:v>-0.40599799999999697</c:v>
                </c:pt>
                <c:pt idx="14">
                  <c:v>-0.56300400000000606</c:v>
                </c:pt>
                <c:pt idx="15">
                  <c:v>-0.46900200000000303</c:v>
                </c:pt>
                <c:pt idx="16">
                  <c:v>-0.40599799999999697</c:v>
                </c:pt>
                <c:pt idx="17">
                  <c:v>-0.34400200000000303</c:v>
                </c:pt>
                <c:pt idx="18">
                  <c:v>-0.31200000000001199</c:v>
                </c:pt>
                <c:pt idx="19">
                  <c:v>-0.5</c:v>
                </c:pt>
                <c:pt idx="20">
                  <c:v>0</c:v>
                </c:pt>
                <c:pt idx="21">
                  <c:v>-0.156999999999996</c:v>
                </c:pt>
                <c:pt idx="22">
                  <c:v>-0.28200200000000603</c:v>
                </c:pt>
                <c:pt idx="23">
                  <c:v>-0.28100000000000602</c:v>
                </c:pt>
                <c:pt idx="24">
                  <c:v>-0.23399999999999499</c:v>
                </c:pt>
                <c:pt idx="25">
                  <c:v>-0.32900000000000801</c:v>
                </c:pt>
                <c:pt idx="26">
                  <c:v>-0.375</c:v>
                </c:pt>
                <c:pt idx="27">
                  <c:v>-0.625</c:v>
                </c:pt>
                <c:pt idx="28">
                  <c:v>-0.59299399999999003</c:v>
                </c:pt>
                <c:pt idx="29">
                  <c:v>-0.56300400000000606</c:v>
                </c:pt>
                <c:pt idx="30">
                  <c:v>-0.15700600000001</c:v>
                </c:pt>
                <c:pt idx="31">
                  <c:v>-9.3999999999994102E-2</c:v>
                </c:pt>
                <c:pt idx="32">
                  <c:v>9.3000000000003497E-2</c:v>
                </c:pt>
                <c:pt idx="33">
                  <c:v>-3.1000000000005901E-2</c:v>
                </c:pt>
                <c:pt idx="34">
                  <c:v>-3.1000000000005901E-2</c:v>
                </c:pt>
                <c:pt idx="35">
                  <c:v>-0.219002000000003</c:v>
                </c:pt>
                <c:pt idx="36">
                  <c:v>-0.28099799999999697</c:v>
                </c:pt>
                <c:pt idx="37">
                  <c:v>-0.25</c:v>
                </c:pt>
                <c:pt idx="38">
                  <c:v>-0.311995999999993</c:v>
                </c:pt>
                <c:pt idx="39">
                  <c:v>-0.438004000000006</c:v>
                </c:pt>
                <c:pt idx="40">
                  <c:v>-0.438004000000006</c:v>
                </c:pt>
                <c:pt idx="41">
                  <c:v>-0.56300400000000606</c:v>
                </c:pt>
                <c:pt idx="42">
                  <c:v>-0.65599799999999697</c:v>
                </c:pt>
                <c:pt idx="43">
                  <c:v>-0.625</c:v>
                </c:pt>
                <c:pt idx="44">
                  <c:v>-0.5</c:v>
                </c:pt>
                <c:pt idx="45">
                  <c:v>-0.249995999999996</c:v>
                </c:pt>
                <c:pt idx="46">
                  <c:v>-0.25</c:v>
                </c:pt>
                <c:pt idx="47">
                  <c:v>-0.311995999999993</c:v>
                </c:pt>
                <c:pt idx="48">
                  <c:v>-0.375</c:v>
                </c:pt>
                <c:pt idx="49">
                  <c:v>-0.188004000000006</c:v>
                </c:pt>
                <c:pt idx="50">
                  <c:v>0.46899999999999398</c:v>
                </c:pt>
                <c:pt idx="51">
                  <c:v>-9.4002000000003194E-2</c:v>
                </c:pt>
                <c:pt idx="52">
                  <c:v>0.46900200000000303</c:v>
                </c:pt>
                <c:pt idx="53">
                  <c:v>0.125</c:v>
                </c:pt>
                <c:pt idx="54">
                  <c:v>-3.0999999999991701E-2</c:v>
                </c:pt>
                <c:pt idx="55">
                  <c:v>3.1000000000005901E-2</c:v>
                </c:pt>
                <c:pt idx="56">
                  <c:v>6.1999999999997599E-2</c:v>
                </c:pt>
                <c:pt idx="57">
                  <c:v>6.2000000000011803E-2</c:v>
                </c:pt>
                <c:pt idx="58">
                  <c:v>6.3000000000002401E-2</c:v>
                </c:pt>
                <c:pt idx="59">
                  <c:v>-9.4002000000003194E-2</c:v>
                </c:pt>
                <c:pt idx="60">
                  <c:v>-0.125</c:v>
                </c:pt>
                <c:pt idx="61">
                  <c:v>-6.1995999999993501E-2</c:v>
                </c:pt>
                <c:pt idx="62">
                  <c:v>0</c:v>
                </c:pt>
                <c:pt idx="63">
                  <c:v>0.24999799999999101</c:v>
                </c:pt>
                <c:pt idx="64">
                  <c:v>0.18700000000001199</c:v>
                </c:pt>
                <c:pt idx="65">
                  <c:v>9.3000000000003497E-2</c:v>
                </c:pt>
                <c:pt idx="66">
                  <c:v>9.3999999999994102E-2</c:v>
                </c:pt>
                <c:pt idx="67">
                  <c:v>6.1995999999993501E-2</c:v>
                </c:pt>
                <c:pt idx="68">
                  <c:v>0.155997999999997</c:v>
                </c:pt>
                <c:pt idx="69">
                  <c:v>-0.186995999999993</c:v>
                </c:pt>
                <c:pt idx="70">
                  <c:v>3.20060000000097E-2</c:v>
                </c:pt>
                <c:pt idx="71">
                  <c:v>-6.1995999999993501E-2</c:v>
                </c:pt>
                <c:pt idx="72">
                  <c:v>-0.156999999999996</c:v>
                </c:pt>
                <c:pt idx="73">
                  <c:v>-9.3000000000003497E-2</c:v>
                </c:pt>
                <c:pt idx="74">
                  <c:v>-9.3000000000003497E-2</c:v>
                </c:pt>
                <c:pt idx="75">
                  <c:v>6.3000000000002401E-2</c:v>
                </c:pt>
                <c:pt idx="76">
                  <c:v>0.186999999999998</c:v>
                </c:pt>
                <c:pt idx="77">
                  <c:v>0.21899999999999401</c:v>
                </c:pt>
                <c:pt idx="78">
                  <c:v>0.375</c:v>
                </c:pt>
                <c:pt idx="79">
                  <c:v>0.188000000000002</c:v>
                </c:pt>
                <c:pt idx="80">
                  <c:v>0.311999999999998</c:v>
                </c:pt>
                <c:pt idx="81">
                  <c:v>0.25</c:v>
                </c:pt>
                <c:pt idx="82">
                  <c:v>0.34300000000000302</c:v>
                </c:pt>
                <c:pt idx="83">
                  <c:v>0.28100000000000602</c:v>
                </c:pt>
                <c:pt idx="84">
                  <c:v>0.43700000000001199</c:v>
                </c:pt>
                <c:pt idx="85">
                  <c:v>0.34399999999999398</c:v>
                </c:pt>
                <c:pt idx="86">
                  <c:v>0.34400000000000802</c:v>
                </c:pt>
                <c:pt idx="87">
                  <c:v>0.125</c:v>
                </c:pt>
                <c:pt idx="88">
                  <c:v>-0.15700600000001</c:v>
                </c:pt>
                <c:pt idx="89">
                  <c:v>-0.12500200000000899</c:v>
                </c:pt>
                <c:pt idx="90">
                  <c:v>0.218000000000004</c:v>
                </c:pt>
                <c:pt idx="91">
                  <c:v>0.375</c:v>
                </c:pt>
                <c:pt idx="92">
                  <c:v>0.31200000000001199</c:v>
                </c:pt>
                <c:pt idx="93">
                  <c:v>0.188000000000002</c:v>
                </c:pt>
                <c:pt idx="94">
                  <c:v>0.188000000000002</c:v>
                </c:pt>
                <c:pt idx="95">
                  <c:v>0.28099999999999198</c:v>
                </c:pt>
                <c:pt idx="96">
                  <c:v>0.15700600000001</c:v>
                </c:pt>
                <c:pt idx="97">
                  <c:v>9.2993999999990196E-2</c:v>
                </c:pt>
                <c:pt idx="98">
                  <c:v>0.125</c:v>
                </c:pt>
                <c:pt idx="99">
                  <c:v>0.15600000000000599</c:v>
                </c:pt>
                <c:pt idx="100">
                  <c:v>3.0999999999991701E-2</c:v>
                </c:pt>
                <c:pt idx="101">
                  <c:v>9.3999999999994102E-2</c:v>
                </c:pt>
                <c:pt idx="102">
                  <c:v>0.34300000000000302</c:v>
                </c:pt>
                <c:pt idx="103">
                  <c:v>0.375</c:v>
                </c:pt>
                <c:pt idx="104">
                  <c:v>0.5</c:v>
                </c:pt>
                <c:pt idx="105">
                  <c:v>0.625</c:v>
                </c:pt>
                <c:pt idx="106">
                  <c:v>0.65600000000000602</c:v>
                </c:pt>
                <c:pt idx="107">
                  <c:v>0.625</c:v>
                </c:pt>
                <c:pt idx="108">
                  <c:v>0.59400000000000797</c:v>
                </c:pt>
                <c:pt idx="109">
                  <c:v>0.56200000000001205</c:v>
                </c:pt>
                <c:pt idx="110">
                  <c:v>0.56200000000001205</c:v>
                </c:pt>
                <c:pt idx="111">
                  <c:v>0.56300000000000205</c:v>
                </c:pt>
                <c:pt idx="112">
                  <c:v>0.74299700000000202</c:v>
                </c:pt>
                <c:pt idx="113">
                  <c:v>0.78099799999999697</c:v>
                </c:pt>
                <c:pt idx="114">
                  <c:v>1.0469970000000051</c:v>
                </c:pt>
                <c:pt idx="115">
                  <c:v>0.78900100000001305</c:v>
                </c:pt>
                <c:pt idx="116">
                  <c:v>1.2970040000000009</c:v>
                </c:pt>
                <c:pt idx="117">
                  <c:v>1.218001000000001</c:v>
                </c:pt>
                <c:pt idx="118">
                  <c:v>0.89900300000000699</c:v>
                </c:pt>
                <c:pt idx="119">
                  <c:v>1.0149990000000031</c:v>
                </c:pt>
                <c:pt idx="120">
                  <c:v>0.58599900000000105</c:v>
                </c:pt>
                <c:pt idx="121">
                  <c:v>0.69999699999999598</c:v>
                </c:pt>
                <c:pt idx="122">
                  <c:v>0.55500100000000396</c:v>
                </c:pt>
                <c:pt idx="123">
                  <c:v>0.48400099999999202</c:v>
                </c:pt>
                <c:pt idx="124">
                  <c:v>0.60999999999999899</c:v>
                </c:pt>
                <c:pt idx="125">
                  <c:v>0.46099999999999802</c:v>
                </c:pt>
                <c:pt idx="126">
                  <c:v>0.49200000000000399</c:v>
                </c:pt>
                <c:pt idx="127">
                  <c:v>0.36699999999999</c:v>
                </c:pt>
                <c:pt idx="128">
                  <c:v>0.49200000000000399</c:v>
                </c:pt>
                <c:pt idx="129">
                  <c:v>0.42900000000000199</c:v>
                </c:pt>
                <c:pt idx="130">
                  <c:v>0.48399999999999499</c:v>
                </c:pt>
                <c:pt idx="131">
                  <c:v>0.45299999999998902</c:v>
                </c:pt>
                <c:pt idx="132">
                  <c:v>0.58599999999999897</c:v>
                </c:pt>
                <c:pt idx="133">
                  <c:v>0.59400300000000095</c:v>
                </c:pt>
                <c:pt idx="134">
                  <c:v>0.54699699999998996</c:v>
                </c:pt>
                <c:pt idx="135">
                  <c:v>0.70400300000000005</c:v>
                </c:pt>
                <c:pt idx="136">
                  <c:v>0.42199999999999699</c:v>
                </c:pt>
                <c:pt idx="137">
                  <c:v>0.32800000000000301</c:v>
                </c:pt>
                <c:pt idx="138">
                  <c:v>0.29700000000001098</c:v>
                </c:pt>
                <c:pt idx="139">
                  <c:v>0.60899999999999499</c:v>
                </c:pt>
                <c:pt idx="140">
                  <c:v>0.45400000000000801</c:v>
                </c:pt>
                <c:pt idx="141">
                  <c:v>0.52400000000000102</c:v>
                </c:pt>
                <c:pt idx="142">
                  <c:v>1</c:v>
                </c:pt>
                <c:pt idx="143">
                  <c:v>0.78099999999999203</c:v>
                </c:pt>
                <c:pt idx="144">
                  <c:v>0.54699999999999704</c:v>
                </c:pt>
                <c:pt idx="145">
                  <c:v>0.56299599999999805</c:v>
                </c:pt>
                <c:pt idx="146">
                  <c:v>0.68799599999999805</c:v>
                </c:pt>
                <c:pt idx="147">
                  <c:v>0.68700400000000195</c:v>
                </c:pt>
                <c:pt idx="148">
                  <c:v>0.28900000000000098</c:v>
                </c:pt>
                <c:pt idx="149">
                  <c:v>0</c:v>
                </c:pt>
                <c:pt idx="150">
                  <c:v>-9.4002000000003194E-2</c:v>
                </c:pt>
                <c:pt idx="151">
                  <c:v>-0.26599999999999102</c:v>
                </c:pt>
                <c:pt idx="152">
                  <c:v>-7.80000000000029E-2</c:v>
                </c:pt>
                <c:pt idx="153">
                  <c:v>-6.3000000000002401E-2</c:v>
                </c:pt>
                <c:pt idx="154">
                  <c:v>7.80000000000029E-2</c:v>
                </c:pt>
                <c:pt idx="155">
                  <c:v>-2.29999999999961E-2</c:v>
                </c:pt>
                <c:pt idx="156">
                  <c:v>0.179999999999993</c:v>
                </c:pt>
                <c:pt idx="157">
                  <c:v>-7.80000000000029E-2</c:v>
                </c:pt>
                <c:pt idx="158">
                  <c:v>-0.27300200000000502</c:v>
                </c:pt>
                <c:pt idx="159">
                  <c:v>-3.1000000000005901E-2</c:v>
                </c:pt>
                <c:pt idx="160">
                  <c:v>0.23399999999999499</c:v>
                </c:pt>
                <c:pt idx="161">
                  <c:v>7.80000000000029E-2</c:v>
                </c:pt>
                <c:pt idx="162">
                  <c:v>0.19599999999999801</c:v>
                </c:pt>
                <c:pt idx="163">
                  <c:v>0.13299999999999601</c:v>
                </c:pt>
                <c:pt idx="164">
                  <c:v>0.15600000000000599</c:v>
                </c:pt>
                <c:pt idx="165">
                  <c:v>0.125</c:v>
                </c:pt>
                <c:pt idx="166">
                  <c:v>0.29699999999999699</c:v>
                </c:pt>
                <c:pt idx="167">
                  <c:v>0.52400000000000102</c:v>
                </c:pt>
                <c:pt idx="168">
                  <c:v>0.53900000000000103</c:v>
                </c:pt>
                <c:pt idx="169">
                  <c:v>0.50800000000001</c:v>
                </c:pt>
                <c:pt idx="170">
                  <c:v>0.45299999999998902</c:v>
                </c:pt>
                <c:pt idx="171">
                  <c:v>0.82900000000000795</c:v>
                </c:pt>
                <c:pt idx="172">
                  <c:v>1.046999999999997</c:v>
                </c:pt>
                <c:pt idx="173">
                  <c:v>1.210999999999999</c:v>
                </c:pt>
                <c:pt idx="174">
                  <c:v>1.3430000000000031</c:v>
                </c:pt>
                <c:pt idx="175">
                  <c:v>0.97699999999998999</c:v>
                </c:pt>
                <c:pt idx="176">
                  <c:v>1.108997000000002</c:v>
                </c:pt>
                <c:pt idx="177">
                  <c:v>1.155997999999997</c:v>
                </c:pt>
                <c:pt idx="178">
                  <c:v>1.3200000000000069</c:v>
                </c:pt>
                <c:pt idx="179">
                  <c:v>1.210999999999999</c:v>
                </c:pt>
                <c:pt idx="180">
                  <c:v>1.420999999999992</c:v>
                </c:pt>
                <c:pt idx="181">
                  <c:v>1.569999999999993</c:v>
                </c:pt>
                <c:pt idx="182">
                  <c:v>1.7660000000000049</c:v>
                </c:pt>
                <c:pt idx="183">
                  <c:v>1.9769999999999901</c:v>
                </c:pt>
                <c:pt idx="184">
                  <c:v>2.5</c:v>
                </c:pt>
                <c:pt idx="185">
                  <c:v>2.164000000000001</c:v>
                </c:pt>
                <c:pt idx="186">
                  <c:v>2.625</c:v>
                </c:pt>
                <c:pt idx="187">
                  <c:v>2.1950000000000069</c:v>
                </c:pt>
                <c:pt idx="188">
                  <c:v>1.2339999999999951</c:v>
                </c:pt>
                <c:pt idx="189">
                  <c:v>1.180000000000007</c:v>
                </c:pt>
                <c:pt idx="190">
                  <c:v>1.5</c:v>
                </c:pt>
                <c:pt idx="191">
                  <c:v>1.5310000000000059</c:v>
                </c:pt>
                <c:pt idx="192">
                  <c:v>1.421999999999997</c:v>
                </c:pt>
                <c:pt idx="193">
                  <c:v>1.7259999999999991</c:v>
                </c:pt>
                <c:pt idx="194">
                  <c:v>1.804000000000002</c:v>
                </c:pt>
                <c:pt idx="195">
                  <c:v>2.4839999999999951</c:v>
                </c:pt>
                <c:pt idx="196">
                  <c:v>2.0939999999999941</c:v>
                </c:pt>
                <c:pt idx="197">
                  <c:v>2.1319999999999908</c:v>
                </c:pt>
                <c:pt idx="198">
                  <c:v>2.1319999999999908</c:v>
                </c:pt>
                <c:pt idx="199">
                  <c:v>1.4770000000000041</c:v>
                </c:pt>
                <c:pt idx="200">
                  <c:v>1.5</c:v>
                </c:pt>
                <c:pt idx="201">
                  <c:v>1.0240000000000009</c:v>
                </c:pt>
                <c:pt idx="202">
                  <c:v>1.180000000000007</c:v>
                </c:pt>
                <c:pt idx="203">
                  <c:v>1.305000000000007</c:v>
                </c:pt>
                <c:pt idx="204">
                  <c:v>1.64</c:v>
                </c:pt>
                <c:pt idx="205">
                  <c:v>1.328000000000003</c:v>
                </c:pt>
                <c:pt idx="206">
                  <c:v>1.1880030000000099</c:v>
                </c:pt>
                <c:pt idx="207">
                  <c:v>1</c:v>
                </c:pt>
                <c:pt idx="208">
                  <c:v>1.077998999999991</c:v>
                </c:pt>
                <c:pt idx="209">
                  <c:v>0.95300000000000296</c:v>
                </c:pt>
                <c:pt idx="210">
                  <c:v>1.296999999999997</c:v>
                </c:pt>
                <c:pt idx="211">
                  <c:v>1.1180000000000101</c:v>
                </c:pt>
                <c:pt idx="212">
                  <c:v>1.0160000000000049</c:v>
                </c:pt>
                <c:pt idx="213">
                  <c:v>1.3119999999999981</c:v>
                </c:pt>
                <c:pt idx="214">
                  <c:v>1.2339999999999951</c:v>
                </c:pt>
                <c:pt idx="215">
                  <c:v>1.1410000000000049</c:v>
                </c:pt>
                <c:pt idx="216">
                  <c:v>1.079000000000008</c:v>
                </c:pt>
                <c:pt idx="217">
                  <c:v>0.875</c:v>
                </c:pt>
                <c:pt idx="218">
                  <c:v>0.89799999999999602</c:v>
                </c:pt>
                <c:pt idx="219">
                  <c:v>0.81999999999999296</c:v>
                </c:pt>
                <c:pt idx="220">
                  <c:v>1.055000000000007</c:v>
                </c:pt>
                <c:pt idx="221">
                  <c:v>1.187000000000012</c:v>
                </c:pt>
                <c:pt idx="222">
                  <c:v>1.1789999999999881</c:v>
                </c:pt>
                <c:pt idx="223">
                  <c:v>0.79699999999999704</c:v>
                </c:pt>
                <c:pt idx="224">
                  <c:v>0.74200000000000399</c:v>
                </c:pt>
                <c:pt idx="225">
                  <c:v>-3.0999999999991701E-2</c:v>
                </c:pt>
                <c:pt idx="226">
                  <c:v>0.102000000000004</c:v>
                </c:pt>
                <c:pt idx="227">
                  <c:v>0.195000000000007</c:v>
                </c:pt>
                <c:pt idx="228">
                  <c:v>0.71099999999999797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043840"/>
        <c:axId val="44619392"/>
      </c:lineChart>
      <c:dateAx>
        <c:axId val="13898905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44618816"/>
        <c:crosses val="autoZero"/>
        <c:auto val="1"/>
        <c:lblOffset val="100"/>
        <c:baseTimeUnit val="months"/>
      </c:dateAx>
      <c:valAx>
        <c:axId val="446188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Current Coupon 30 Year TBA Price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8989056"/>
        <c:crosses val="autoZero"/>
        <c:crossBetween val="between"/>
      </c:valAx>
      <c:valAx>
        <c:axId val="44619392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GNMA TBA - FNMA TBA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9043840"/>
        <c:crosses val="max"/>
        <c:crossBetween val="between"/>
      </c:valAx>
      <c:dateAx>
        <c:axId val="139043840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44619392"/>
        <c:crosses val="autoZero"/>
        <c:auto val="1"/>
        <c:lblOffset val="100"/>
        <c:baseTimeUnit val="months"/>
      </c:dateAx>
    </c:plotArea>
    <c:legend>
      <c:legendPos val="t"/>
      <c:layout/>
      <c:overlay val="0"/>
    </c:legend>
    <c:plotVisOnly val="1"/>
    <c:dispBlanksAs val="gap"/>
    <c:showDLblsOverMax val="0"/>
  </c:chart>
  <c:spPr>
    <a:solidFill>
      <a:srgbClr val="FFFFFF"/>
    </a:solidFill>
  </c:spPr>
  <c:txPr>
    <a:bodyPr/>
    <a:lstStyle/>
    <a:p>
      <a:pPr>
        <a:defRPr sz="1600">
          <a:latin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TBA_Prices_OAS!$AB$1</c:f>
              <c:strCache>
                <c:ptCount val="1"/>
                <c:pt idx="0">
                  <c:v>GNMA OAS - FNMA OAS</c:v>
                </c:pt>
              </c:strCache>
            </c:strRef>
          </c:tx>
          <c:spPr>
            <a:ln>
              <a:solidFill>
                <a:srgbClr val="0000FF"/>
              </a:solidFill>
            </a:ln>
          </c:spPr>
          <c:marker>
            <c:symbol val="none"/>
          </c:marker>
          <c:cat>
            <c:numRef>
              <c:f>TBA_Prices_OAS!$AA$2:$AA$230</c:f>
              <c:numCache>
                <c:formatCode>mmm\-yy</c:formatCode>
                <c:ptCount val="229"/>
                <c:pt idx="0">
                  <c:v>35065</c:v>
                </c:pt>
                <c:pt idx="1">
                  <c:v>35096</c:v>
                </c:pt>
                <c:pt idx="2">
                  <c:v>35125</c:v>
                </c:pt>
                <c:pt idx="3">
                  <c:v>35156</c:v>
                </c:pt>
                <c:pt idx="4">
                  <c:v>35186</c:v>
                </c:pt>
                <c:pt idx="5">
                  <c:v>35217</c:v>
                </c:pt>
                <c:pt idx="6">
                  <c:v>35247</c:v>
                </c:pt>
                <c:pt idx="7">
                  <c:v>35278</c:v>
                </c:pt>
                <c:pt idx="8">
                  <c:v>35309</c:v>
                </c:pt>
                <c:pt idx="9">
                  <c:v>35339</c:v>
                </c:pt>
                <c:pt idx="10">
                  <c:v>35370</c:v>
                </c:pt>
                <c:pt idx="11">
                  <c:v>35400</c:v>
                </c:pt>
                <c:pt idx="12">
                  <c:v>35431</c:v>
                </c:pt>
                <c:pt idx="13">
                  <c:v>35462</c:v>
                </c:pt>
                <c:pt idx="14">
                  <c:v>35490</c:v>
                </c:pt>
                <c:pt idx="15">
                  <c:v>35521</c:v>
                </c:pt>
                <c:pt idx="16">
                  <c:v>35551</c:v>
                </c:pt>
                <c:pt idx="17">
                  <c:v>35582</c:v>
                </c:pt>
                <c:pt idx="18">
                  <c:v>35612</c:v>
                </c:pt>
                <c:pt idx="19">
                  <c:v>35643</c:v>
                </c:pt>
                <c:pt idx="20">
                  <c:v>35674</c:v>
                </c:pt>
                <c:pt idx="21">
                  <c:v>35704</c:v>
                </c:pt>
                <c:pt idx="22">
                  <c:v>35735</c:v>
                </c:pt>
                <c:pt idx="23">
                  <c:v>35765</c:v>
                </c:pt>
                <c:pt idx="24">
                  <c:v>35796</c:v>
                </c:pt>
                <c:pt idx="25">
                  <c:v>35827</c:v>
                </c:pt>
                <c:pt idx="26">
                  <c:v>35855</c:v>
                </c:pt>
                <c:pt idx="27">
                  <c:v>35886</c:v>
                </c:pt>
                <c:pt idx="28">
                  <c:v>35916</c:v>
                </c:pt>
                <c:pt idx="29">
                  <c:v>35947</c:v>
                </c:pt>
                <c:pt idx="30">
                  <c:v>35977</c:v>
                </c:pt>
                <c:pt idx="31">
                  <c:v>36008</c:v>
                </c:pt>
                <c:pt idx="32">
                  <c:v>36039</c:v>
                </c:pt>
                <c:pt idx="33">
                  <c:v>36069</c:v>
                </c:pt>
                <c:pt idx="34">
                  <c:v>36100</c:v>
                </c:pt>
                <c:pt idx="35">
                  <c:v>36130</c:v>
                </c:pt>
                <c:pt idx="36">
                  <c:v>36161</c:v>
                </c:pt>
                <c:pt idx="37">
                  <c:v>36192</c:v>
                </c:pt>
                <c:pt idx="38">
                  <c:v>36220</c:v>
                </c:pt>
                <c:pt idx="39">
                  <c:v>36251</c:v>
                </c:pt>
                <c:pt idx="40">
                  <c:v>36281</c:v>
                </c:pt>
                <c:pt idx="41">
                  <c:v>36312</c:v>
                </c:pt>
                <c:pt idx="42">
                  <c:v>36342</c:v>
                </c:pt>
                <c:pt idx="43">
                  <c:v>36373</c:v>
                </c:pt>
                <c:pt idx="44">
                  <c:v>36404</c:v>
                </c:pt>
                <c:pt idx="45">
                  <c:v>36434</c:v>
                </c:pt>
                <c:pt idx="46">
                  <c:v>36465</c:v>
                </c:pt>
                <c:pt idx="47">
                  <c:v>36495</c:v>
                </c:pt>
                <c:pt idx="48">
                  <c:v>36526</c:v>
                </c:pt>
                <c:pt idx="49">
                  <c:v>36557</c:v>
                </c:pt>
                <c:pt idx="50">
                  <c:v>36586</c:v>
                </c:pt>
                <c:pt idx="51">
                  <c:v>36617</c:v>
                </c:pt>
                <c:pt idx="52">
                  <c:v>36647</c:v>
                </c:pt>
                <c:pt idx="53">
                  <c:v>36678</c:v>
                </c:pt>
                <c:pt idx="54">
                  <c:v>36708</c:v>
                </c:pt>
                <c:pt idx="55">
                  <c:v>36739</c:v>
                </c:pt>
                <c:pt idx="56">
                  <c:v>36770</c:v>
                </c:pt>
                <c:pt idx="57">
                  <c:v>36800</c:v>
                </c:pt>
                <c:pt idx="58">
                  <c:v>36831</c:v>
                </c:pt>
                <c:pt idx="59">
                  <c:v>36861</c:v>
                </c:pt>
                <c:pt idx="60">
                  <c:v>36892</c:v>
                </c:pt>
                <c:pt idx="61">
                  <c:v>36923</c:v>
                </c:pt>
                <c:pt idx="62">
                  <c:v>36951</c:v>
                </c:pt>
                <c:pt idx="63">
                  <c:v>36982</c:v>
                </c:pt>
                <c:pt idx="64">
                  <c:v>37012</c:v>
                </c:pt>
                <c:pt idx="65">
                  <c:v>37043</c:v>
                </c:pt>
                <c:pt idx="66">
                  <c:v>37073</c:v>
                </c:pt>
                <c:pt idx="67">
                  <c:v>37104</c:v>
                </c:pt>
                <c:pt idx="68">
                  <c:v>37135</c:v>
                </c:pt>
                <c:pt idx="69">
                  <c:v>37165</c:v>
                </c:pt>
                <c:pt idx="70">
                  <c:v>37196</c:v>
                </c:pt>
                <c:pt idx="71">
                  <c:v>37226</c:v>
                </c:pt>
                <c:pt idx="72">
                  <c:v>37257</c:v>
                </c:pt>
                <c:pt idx="73">
                  <c:v>37288</c:v>
                </c:pt>
                <c:pt idx="74">
                  <c:v>37316</c:v>
                </c:pt>
                <c:pt idx="75">
                  <c:v>37347</c:v>
                </c:pt>
                <c:pt idx="76">
                  <c:v>37377</c:v>
                </c:pt>
                <c:pt idx="77">
                  <c:v>37408</c:v>
                </c:pt>
                <c:pt idx="78">
                  <c:v>37438</c:v>
                </c:pt>
                <c:pt idx="79">
                  <c:v>37469</c:v>
                </c:pt>
                <c:pt idx="80">
                  <c:v>37500</c:v>
                </c:pt>
                <c:pt idx="81">
                  <c:v>37530</c:v>
                </c:pt>
                <c:pt idx="82">
                  <c:v>37561</c:v>
                </c:pt>
                <c:pt idx="83">
                  <c:v>37591</c:v>
                </c:pt>
                <c:pt idx="84">
                  <c:v>37622</c:v>
                </c:pt>
                <c:pt idx="85">
                  <c:v>37653</c:v>
                </c:pt>
                <c:pt idx="86">
                  <c:v>37681</c:v>
                </c:pt>
                <c:pt idx="87">
                  <c:v>37712</c:v>
                </c:pt>
                <c:pt idx="88">
                  <c:v>37742</c:v>
                </c:pt>
                <c:pt idx="89">
                  <c:v>37773</c:v>
                </c:pt>
                <c:pt idx="90">
                  <c:v>37803</c:v>
                </c:pt>
                <c:pt idx="91">
                  <c:v>37834</c:v>
                </c:pt>
                <c:pt idx="92">
                  <c:v>37865</c:v>
                </c:pt>
                <c:pt idx="93">
                  <c:v>37895</c:v>
                </c:pt>
                <c:pt idx="94">
                  <c:v>37926</c:v>
                </c:pt>
                <c:pt idx="95">
                  <c:v>37956</c:v>
                </c:pt>
                <c:pt idx="96">
                  <c:v>37987</c:v>
                </c:pt>
                <c:pt idx="97">
                  <c:v>38018</c:v>
                </c:pt>
                <c:pt idx="98">
                  <c:v>38047</c:v>
                </c:pt>
                <c:pt idx="99">
                  <c:v>38078</c:v>
                </c:pt>
                <c:pt idx="100">
                  <c:v>38108</c:v>
                </c:pt>
                <c:pt idx="101">
                  <c:v>38139</c:v>
                </c:pt>
                <c:pt idx="102">
                  <c:v>38169</c:v>
                </c:pt>
                <c:pt idx="103">
                  <c:v>38200</c:v>
                </c:pt>
                <c:pt idx="104">
                  <c:v>38231</c:v>
                </c:pt>
                <c:pt idx="105">
                  <c:v>38261</c:v>
                </c:pt>
                <c:pt idx="106">
                  <c:v>38292</c:v>
                </c:pt>
                <c:pt idx="107">
                  <c:v>38322</c:v>
                </c:pt>
                <c:pt idx="108">
                  <c:v>38353</c:v>
                </c:pt>
                <c:pt idx="109">
                  <c:v>38384</c:v>
                </c:pt>
                <c:pt idx="110">
                  <c:v>38412</c:v>
                </c:pt>
                <c:pt idx="111">
                  <c:v>38443</c:v>
                </c:pt>
                <c:pt idx="112">
                  <c:v>38473</c:v>
                </c:pt>
                <c:pt idx="113">
                  <c:v>38504</c:v>
                </c:pt>
                <c:pt idx="114">
                  <c:v>38534</c:v>
                </c:pt>
                <c:pt idx="115">
                  <c:v>38565</c:v>
                </c:pt>
                <c:pt idx="116">
                  <c:v>38596</c:v>
                </c:pt>
                <c:pt idx="117">
                  <c:v>38626</c:v>
                </c:pt>
                <c:pt idx="118">
                  <c:v>38657</c:v>
                </c:pt>
                <c:pt idx="119">
                  <c:v>38687</c:v>
                </c:pt>
                <c:pt idx="120">
                  <c:v>38718</c:v>
                </c:pt>
                <c:pt idx="121">
                  <c:v>38749</c:v>
                </c:pt>
                <c:pt idx="122">
                  <c:v>38777</c:v>
                </c:pt>
                <c:pt idx="123">
                  <c:v>38808</c:v>
                </c:pt>
                <c:pt idx="124">
                  <c:v>38838</c:v>
                </c:pt>
                <c:pt idx="125">
                  <c:v>38869</c:v>
                </c:pt>
                <c:pt idx="126">
                  <c:v>38899</c:v>
                </c:pt>
                <c:pt idx="127">
                  <c:v>38930</c:v>
                </c:pt>
                <c:pt idx="128">
                  <c:v>38961</c:v>
                </c:pt>
                <c:pt idx="129">
                  <c:v>38991</c:v>
                </c:pt>
                <c:pt idx="130">
                  <c:v>39022</c:v>
                </c:pt>
                <c:pt idx="131">
                  <c:v>39052</c:v>
                </c:pt>
                <c:pt idx="132">
                  <c:v>39083</c:v>
                </c:pt>
                <c:pt idx="133">
                  <c:v>39114</c:v>
                </c:pt>
                <c:pt idx="134">
                  <c:v>39142</c:v>
                </c:pt>
                <c:pt idx="135">
                  <c:v>39173</c:v>
                </c:pt>
                <c:pt idx="136">
                  <c:v>39203</c:v>
                </c:pt>
                <c:pt idx="137">
                  <c:v>39234</c:v>
                </c:pt>
                <c:pt idx="138">
                  <c:v>39264</c:v>
                </c:pt>
                <c:pt idx="139">
                  <c:v>39295</c:v>
                </c:pt>
                <c:pt idx="140">
                  <c:v>39326</c:v>
                </c:pt>
                <c:pt idx="141">
                  <c:v>39356</c:v>
                </c:pt>
                <c:pt idx="142">
                  <c:v>39387</c:v>
                </c:pt>
                <c:pt idx="143">
                  <c:v>39417</c:v>
                </c:pt>
                <c:pt idx="144">
                  <c:v>39448</c:v>
                </c:pt>
                <c:pt idx="145">
                  <c:v>39479</c:v>
                </c:pt>
                <c:pt idx="146">
                  <c:v>39508</c:v>
                </c:pt>
                <c:pt idx="147">
                  <c:v>39539</c:v>
                </c:pt>
                <c:pt idx="148">
                  <c:v>39569</c:v>
                </c:pt>
                <c:pt idx="149">
                  <c:v>39600</c:v>
                </c:pt>
                <c:pt idx="150">
                  <c:v>39630</c:v>
                </c:pt>
                <c:pt idx="151">
                  <c:v>39661</c:v>
                </c:pt>
                <c:pt idx="152">
                  <c:v>39692</c:v>
                </c:pt>
                <c:pt idx="153">
                  <c:v>39722</c:v>
                </c:pt>
                <c:pt idx="154">
                  <c:v>39753</c:v>
                </c:pt>
                <c:pt idx="155">
                  <c:v>39783</c:v>
                </c:pt>
                <c:pt idx="156">
                  <c:v>39814</c:v>
                </c:pt>
                <c:pt idx="157">
                  <c:v>39845</c:v>
                </c:pt>
                <c:pt idx="158">
                  <c:v>39873</c:v>
                </c:pt>
                <c:pt idx="159">
                  <c:v>39904</c:v>
                </c:pt>
                <c:pt idx="160">
                  <c:v>39934</c:v>
                </c:pt>
                <c:pt idx="161">
                  <c:v>39965</c:v>
                </c:pt>
                <c:pt idx="162">
                  <c:v>39995</c:v>
                </c:pt>
                <c:pt idx="163">
                  <c:v>40026</c:v>
                </c:pt>
                <c:pt idx="164">
                  <c:v>40057</c:v>
                </c:pt>
                <c:pt idx="165">
                  <c:v>40087</c:v>
                </c:pt>
                <c:pt idx="166">
                  <c:v>40118</c:v>
                </c:pt>
                <c:pt idx="167">
                  <c:v>40148</c:v>
                </c:pt>
                <c:pt idx="168">
                  <c:v>40179</c:v>
                </c:pt>
                <c:pt idx="169">
                  <c:v>40210</c:v>
                </c:pt>
                <c:pt idx="170">
                  <c:v>40238</c:v>
                </c:pt>
                <c:pt idx="171">
                  <c:v>40269</c:v>
                </c:pt>
                <c:pt idx="172">
                  <c:v>40299</c:v>
                </c:pt>
                <c:pt idx="173">
                  <c:v>40330</c:v>
                </c:pt>
                <c:pt idx="174">
                  <c:v>40360</c:v>
                </c:pt>
                <c:pt idx="175">
                  <c:v>40391</c:v>
                </c:pt>
                <c:pt idx="176">
                  <c:v>40422</c:v>
                </c:pt>
                <c:pt idx="177">
                  <c:v>40452</c:v>
                </c:pt>
                <c:pt idx="178">
                  <c:v>40483</c:v>
                </c:pt>
                <c:pt idx="179">
                  <c:v>40513</c:v>
                </c:pt>
                <c:pt idx="180">
                  <c:v>40544</c:v>
                </c:pt>
                <c:pt idx="181">
                  <c:v>40575</c:v>
                </c:pt>
                <c:pt idx="182">
                  <c:v>40603</c:v>
                </c:pt>
                <c:pt idx="183">
                  <c:v>40634</c:v>
                </c:pt>
                <c:pt idx="184">
                  <c:v>40664</c:v>
                </c:pt>
                <c:pt idx="185">
                  <c:v>40695</c:v>
                </c:pt>
                <c:pt idx="186">
                  <c:v>40725</c:v>
                </c:pt>
                <c:pt idx="187">
                  <c:v>40756</c:v>
                </c:pt>
                <c:pt idx="188">
                  <c:v>40787</c:v>
                </c:pt>
                <c:pt idx="189">
                  <c:v>40817</c:v>
                </c:pt>
                <c:pt idx="190">
                  <c:v>40848</c:v>
                </c:pt>
                <c:pt idx="191">
                  <c:v>40878</c:v>
                </c:pt>
                <c:pt idx="192">
                  <c:v>40909</c:v>
                </c:pt>
                <c:pt idx="193">
                  <c:v>40940</c:v>
                </c:pt>
                <c:pt idx="194">
                  <c:v>40969</c:v>
                </c:pt>
                <c:pt idx="195">
                  <c:v>41000</c:v>
                </c:pt>
                <c:pt idx="196">
                  <c:v>41030</c:v>
                </c:pt>
                <c:pt idx="197">
                  <c:v>41061</c:v>
                </c:pt>
                <c:pt idx="198">
                  <c:v>41091</c:v>
                </c:pt>
                <c:pt idx="199">
                  <c:v>41122</c:v>
                </c:pt>
                <c:pt idx="200">
                  <c:v>41153</c:v>
                </c:pt>
                <c:pt idx="201">
                  <c:v>41183</c:v>
                </c:pt>
                <c:pt idx="202">
                  <c:v>41214</c:v>
                </c:pt>
                <c:pt idx="203">
                  <c:v>41244</c:v>
                </c:pt>
                <c:pt idx="204">
                  <c:v>41275</c:v>
                </c:pt>
                <c:pt idx="205">
                  <c:v>41306</c:v>
                </c:pt>
                <c:pt idx="206">
                  <c:v>41334</c:v>
                </c:pt>
                <c:pt idx="207">
                  <c:v>41365</c:v>
                </c:pt>
                <c:pt idx="208">
                  <c:v>41395</c:v>
                </c:pt>
                <c:pt idx="209">
                  <c:v>41426</c:v>
                </c:pt>
                <c:pt idx="210">
                  <c:v>41456</c:v>
                </c:pt>
                <c:pt idx="211">
                  <c:v>41487</c:v>
                </c:pt>
                <c:pt idx="212">
                  <c:v>41518</c:v>
                </c:pt>
                <c:pt idx="213">
                  <c:v>41548</c:v>
                </c:pt>
                <c:pt idx="214">
                  <c:v>41579</c:v>
                </c:pt>
                <c:pt idx="215">
                  <c:v>41609</c:v>
                </c:pt>
                <c:pt idx="216">
                  <c:v>41640</c:v>
                </c:pt>
                <c:pt idx="217">
                  <c:v>41671</c:v>
                </c:pt>
                <c:pt idx="218">
                  <c:v>41699</c:v>
                </c:pt>
                <c:pt idx="219">
                  <c:v>41730</c:v>
                </c:pt>
                <c:pt idx="220">
                  <c:v>41760</c:v>
                </c:pt>
                <c:pt idx="221">
                  <c:v>41791</c:v>
                </c:pt>
                <c:pt idx="222">
                  <c:v>41821</c:v>
                </c:pt>
                <c:pt idx="223">
                  <c:v>41852</c:v>
                </c:pt>
                <c:pt idx="224">
                  <c:v>41883</c:v>
                </c:pt>
                <c:pt idx="225">
                  <c:v>41913</c:v>
                </c:pt>
                <c:pt idx="226">
                  <c:v>41944</c:v>
                </c:pt>
                <c:pt idx="227">
                  <c:v>41974</c:v>
                </c:pt>
                <c:pt idx="228">
                  <c:v>42005</c:v>
                </c:pt>
              </c:numCache>
            </c:numRef>
          </c:cat>
          <c:val>
            <c:numRef>
              <c:f>TBA_Prices_OAS!$AB$2:$AB$230</c:f>
              <c:numCache>
                <c:formatCode>General</c:formatCode>
                <c:ptCount val="229"/>
                <c:pt idx="0">
                  <c:v>6.6642804830083957</c:v>
                </c:pt>
                <c:pt idx="1">
                  <c:v>9.6564983769685</c:v>
                </c:pt>
                <c:pt idx="2">
                  <c:v>10.6014272540767</c:v>
                </c:pt>
                <c:pt idx="3">
                  <c:v>10.9787984940161</c:v>
                </c:pt>
                <c:pt idx="4">
                  <c:v>12.277087431611999</c:v>
                </c:pt>
                <c:pt idx="5">
                  <c:v>12.3407834959164</c:v>
                </c:pt>
                <c:pt idx="6">
                  <c:v>14.049685685270889</c:v>
                </c:pt>
                <c:pt idx="7">
                  <c:v>10.195661439183301</c:v>
                </c:pt>
                <c:pt idx="8">
                  <c:v>8.5272436694251006</c:v>
                </c:pt>
                <c:pt idx="9">
                  <c:v>6.6062269580906996</c:v>
                </c:pt>
                <c:pt idx="10">
                  <c:v>4.9049037770394968</c:v>
                </c:pt>
                <c:pt idx="11">
                  <c:v>3.6793265744933978</c:v>
                </c:pt>
                <c:pt idx="12">
                  <c:v>8.0866587565630006</c:v>
                </c:pt>
                <c:pt idx="13">
                  <c:v>8.4876819499582101</c:v>
                </c:pt>
                <c:pt idx="14">
                  <c:v>11.987927352446899</c:v>
                </c:pt>
                <c:pt idx="15">
                  <c:v>11.5008221007591</c:v>
                </c:pt>
                <c:pt idx="16">
                  <c:v>9.9150806321828</c:v>
                </c:pt>
                <c:pt idx="17">
                  <c:v>9.4101746656730985</c:v>
                </c:pt>
                <c:pt idx="18">
                  <c:v>10.63236424343725</c:v>
                </c:pt>
                <c:pt idx="19">
                  <c:v>12.950862552409481</c:v>
                </c:pt>
                <c:pt idx="20">
                  <c:v>4.481711697549299</c:v>
                </c:pt>
                <c:pt idx="21">
                  <c:v>6.2754345045436004</c:v>
                </c:pt>
                <c:pt idx="22">
                  <c:v>8.3529538238836007</c:v>
                </c:pt>
                <c:pt idx="23">
                  <c:v>9.1892781923221634</c:v>
                </c:pt>
                <c:pt idx="24">
                  <c:v>8.1293164590711982</c:v>
                </c:pt>
                <c:pt idx="25">
                  <c:v>9.2665359049379052</c:v>
                </c:pt>
                <c:pt idx="26">
                  <c:v>8.3605350929440991</c:v>
                </c:pt>
                <c:pt idx="27">
                  <c:v>12.1195864942169</c:v>
                </c:pt>
                <c:pt idx="28">
                  <c:v>11.9256549505933</c:v>
                </c:pt>
                <c:pt idx="29">
                  <c:v>11.928980123451501</c:v>
                </c:pt>
                <c:pt idx="30">
                  <c:v>4.8786134546205</c:v>
                </c:pt>
                <c:pt idx="31">
                  <c:v>4.0281421626478959</c:v>
                </c:pt>
                <c:pt idx="32">
                  <c:v>-0.14768313945799599</c:v>
                </c:pt>
                <c:pt idx="33">
                  <c:v>3.886056630903012</c:v>
                </c:pt>
                <c:pt idx="34">
                  <c:v>2.9683617228365899</c:v>
                </c:pt>
                <c:pt idx="35">
                  <c:v>5.2866857023835996</c:v>
                </c:pt>
                <c:pt idx="36">
                  <c:v>5.9715428540149</c:v>
                </c:pt>
                <c:pt idx="37">
                  <c:v>4.9902410842515001</c:v>
                </c:pt>
                <c:pt idx="38">
                  <c:v>6.5462192594042001</c:v>
                </c:pt>
                <c:pt idx="39">
                  <c:v>6.8118931844211001</c:v>
                </c:pt>
                <c:pt idx="40">
                  <c:v>8.3064938178983994</c:v>
                </c:pt>
                <c:pt idx="41">
                  <c:v>10.3283648248873</c:v>
                </c:pt>
                <c:pt idx="42">
                  <c:v>10.6585540538016</c:v>
                </c:pt>
                <c:pt idx="43">
                  <c:v>12.3033440692179</c:v>
                </c:pt>
                <c:pt idx="44">
                  <c:v>10.763510589490499</c:v>
                </c:pt>
                <c:pt idx="45">
                  <c:v>7.5352974148460019</c:v>
                </c:pt>
                <c:pt idx="46">
                  <c:v>7.2113248358564261</c:v>
                </c:pt>
                <c:pt idx="47">
                  <c:v>7.9655657660288961</c:v>
                </c:pt>
                <c:pt idx="48">
                  <c:v>8.9113816334950027</c:v>
                </c:pt>
                <c:pt idx="49">
                  <c:v>4.6436696701605049</c:v>
                </c:pt>
                <c:pt idx="50">
                  <c:v>-9.9854608287076996</c:v>
                </c:pt>
                <c:pt idx="51">
                  <c:v>5.5206117676468951</c:v>
                </c:pt>
                <c:pt idx="52">
                  <c:v>-6.5367290254002901</c:v>
                </c:pt>
                <c:pt idx="53">
                  <c:v>-0.22783127663210201</c:v>
                </c:pt>
                <c:pt idx="54">
                  <c:v>3.7261900179426908</c:v>
                </c:pt>
                <c:pt idx="55">
                  <c:v>1.4629987085941989</c:v>
                </c:pt>
                <c:pt idx="56">
                  <c:v>0.74246275482790502</c:v>
                </c:pt>
                <c:pt idx="57">
                  <c:v>1.340127203175598</c:v>
                </c:pt>
                <c:pt idx="58">
                  <c:v>1.2180038416240111</c:v>
                </c:pt>
                <c:pt idx="59">
                  <c:v>3.2903352589899981</c:v>
                </c:pt>
                <c:pt idx="60">
                  <c:v>3.052560134114997</c:v>
                </c:pt>
                <c:pt idx="61">
                  <c:v>1.6851621520035991</c:v>
                </c:pt>
                <c:pt idx="62">
                  <c:v>-0.36585406123408898</c:v>
                </c:pt>
                <c:pt idx="63">
                  <c:v>-4.7967436475433081</c:v>
                </c:pt>
                <c:pt idx="64">
                  <c:v>-3.036664164075999</c:v>
                </c:pt>
                <c:pt idx="65">
                  <c:v>0.38068351507200798</c:v>
                </c:pt>
                <c:pt idx="66">
                  <c:v>0.62842151813600799</c:v>
                </c:pt>
                <c:pt idx="67">
                  <c:v>-1.8949566224730181</c:v>
                </c:pt>
                <c:pt idx="68">
                  <c:v>-5.3483843512669829</c:v>
                </c:pt>
                <c:pt idx="69">
                  <c:v>-3.7302038675050251</c:v>
                </c:pt>
                <c:pt idx="70">
                  <c:v>-10.11382241492802</c:v>
                </c:pt>
                <c:pt idx="71">
                  <c:v>-0.236388800599002</c:v>
                </c:pt>
                <c:pt idx="72">
                  <c:v>1.0195795439059909</c:v>
                </c:pt>
                <c:pt idx="73">
                  <c:v>0.67182547220599498</c:v>
                </c:pt>
                <c:pt idx="74">
                  <c:v>2.96223176435501</c:v>
                </c:pt>
                <c:pt idx="75">
                  <c:v>1.350251213399986</c:v>
                </c:pt>
                <c:pt idx="76">
                  <c:v>-2.3135738683260172</c:v>
                </c:pt>
                <c:pt idx="77">
                  <c:v>-2.576944411454007</c:v>
                </c:pt>
                <c:pt idx="78">
                  <c:v>-3.5156538351569959</c:v>
                </c:pt>
                <c:pt idx="79">
                  <c:v>-1.3817605971320011</c:v>
                </c:pt>
                <c:pt idx="80">
                  <c:v>-3.225083689801195</c:v>
                </c:pt>
                <c:pt idx="81">
                  <c:v>-2.5690365859356059</c:v>
                </c:pt>
                <c:pt idx="82">
                  <c:v>-3.4751110655130049</c:v>
                </c:pt>
                <c:pt idx="83">
                  <c:v>-1.6592192652289981</c:v>
                </c:pt>
                <c:pt idx="84">
                  <c:v>-4.2664197121015937</c:v>
                </c:pt>
                <c:pt idx="85">
                  <c:v>-4.4893224175226996</c:v>
                </c:pt>
                <c:pt idx="86">
                  <c:v>-4.165703074154095</c:v>
                </c:pt>
                <c:pt idx="87">
                  <c:v>1.244799281980008</c:v>
                </c:pt>
                <c:pt idx="88">
                  <c:v>-0.50246720348719998</c:v>
                </c:pt>
                <c:pt idx="89">
                  <c:v>-0.45259416368710198</c:v>
                </c:pt>
                <c:pt idx="90">
                  <c:v>-3.1857826293129961</c:v>
                </c:pt>
                <c:pt idx="91">
                  <c:v>-4.348963793345006</c:v>
                </c:pt>
                <c:pt idx="92">
                  <c:v>-3.7587221815250018</c:v>
                </c:pt>
                <c:pt idx="93">
                  <c:v>-1.7898926829810049</c:v>
                </c:pt>
                <c:pt idx="94">
                  <c:v>-1.2059459199570031</c:v>
                </c:pt>
                <c:pt idx="95">
                  <c:v>-1.8372758797660109</c:v>
                </c:pt>
                <c:pt idx="96">
                  <c:v>-3.2595988790980068</c:v>
                </c:pt>
                <c:pt idx="97">
                  <c:v>-4.3044098278699847</c:v>
                </c:pt>
                <c:pt idx="98">
                  <c:v>-9.2541798675279932</c:v>
                </c:pt>
                <c:pt idx="99">
                  <c:v>-7.8608580847529907</c:v>
                </c:pt>
                <c:pt idx="100">
                  <c:v>1.9754938233820101</c:v>
                </c:pt>
                <c:pt idx="101">
                  <c:v>0.75120925889550005</c:v>
                </c:pt>
                <c:pt idx="102">
                  <c:v>-3.2340246281412002</c:v>
                </c:pt>
                <c:pt idx="103">
                  <c:v>-3.7652714316136979</c:v>
                </c:pt>
                <c:pt idx="104">
                  <c:v>-5.1356041130927004</c:v>
                </c:pt>
                <c:pt idx="105">
                  <c:v>-7.9438802092454948</c:v>
                </c:pt>
                <c:pt idx="106">
                  <c:v>-8.3508690188981003</c:v>
                </c:pt>
                <c:pt idx="107">
                  <c:v>-6.7456732408852016</c:v>
                </c:pt>
                <c:pt idx="108">
                  <c:v>-7.5393769628065996</c:v>
                </c:pt>
                <c:pt idx="109">
                  <c:v>-8.5291320277062006</c:v>
                </c:pt>
                <c:pt idx="110">
                  <c:v>-7.8024877770896968</c:v>
                </c:pt>
                <c:pt idx="111">
                  <c:v>-6.2958244108891002</c:v>
                </c:pt>
                <c:pt idx="112">
                  <c:v>-7.6070413546462481</c:v>
                </c:pt>
                <c:pt idx="113">
                  <c:v>-12.62396751763213</c:v>
                </c:pt>
                <c:pt idx="114">
                  <c:v>-12.94847098552917</c:v>
                </c:pt>
                <c:pt idx="115">
                  <c:v>-10.48334223056297</c:v>
                </c:pt>
                <c:pt idx="116">
                  <c:v>-21.671047103602149</c:v>
                </c:pt>
                <c:pt idx="117">
                  <c:v>-19.6853985397264</c:v>
                </c:pt>
                <c:pt idx="118">
                  <c:v>-12.31913232080378</c:v>
                </c:pt>
                <c:pt idx="119">
                  <c:v>-14.57991340379151</c:v>
                </c:pt>
                <c:pt idx="120">
                  <c:v>-5.9898781397706999</c:v>
                </c:pt>
                <c:pt idx="121">
                  <c:v>-8.8957251037684202</c:v>
                </c:pt>
                <c:pt idx="122">
                  <c:v>-7.9027165061160058</c:v>
                </c:pt>
                <c:pt idx="123">
                  <c:v>-6.3508775366571557</c:v>
                </c:pt>
                <c:pt idx="124">
                  <c:v>-9.6444642088674399</c:v>
                </c:pt>
                <c:pt idx="125">
                  <c:v>-6.6651024599100372</c:v>
                </c:pt>
                <c:pt idx="126">
                  <c:v>-6.0570058859763609</c:v>
                </c:pt>
                <c:pt idx="127">
                  <c:v>-4.0787057028542</c:v>
                </c:pt>
                <c:pt idx="128">
                  <c:v>-6.32527081403612</c:v>
                </c:pt>
                <c:pt idx="129">
                  <c:v>-4.3125165003027757</c:v>
                </c:pt>
                <c:pt idx="130">
                  <c:v>-6.2978493081932996</c:v>
                </c:pt>
                <c:pt idx="131">
                  <c:v>-6.3025998272086978</c:v>
                </c:pt>
                <c:pt idx="132">
                  <c:v>-7.9855589562040006</c:v>
                </c:pt>
                <c:pt idx="133">
                  <c:v>-7.9372658979623596</c:v>
                </c:pt>
                <c:pt idx="134">
                  <c:v>-6.4894077352677897</c:v>
                </c:pt>
                <c:pt idx="135">
                  <c:v>-10.9962663815152</c:v>
                </c:pt>
                <c:pt idx="136">
                  <c:v>-8.3034438998728088</c:v>
                </c:pt>
                <c:pt idx="137">
                  <c:v>-4.6312874012229912</c:v>
                </c:pt>
                <c:pt idx="138">
                  <c:v>-3.3918753478869088</c:v>
                </c:pt>
                <c:pt idx="139">
                  <c:v>-13.339347560837499</c:v>
                </c:pt>
                <c:pt idx="140">
                  <c:v>-8.2861614091131823</c:v>
                </c:pt>
                <c:pt idx="141">
                  <c:v>-12.920681880335</c:v>
                </c:pt>
                <c:pt idx="142">
                  <c:v>-25.397602863566981</c:v>
                </c:pt>
                <c:pt idx="143">
                  <c:v>-13.942695697329979</c:v>
                </c:pt>
                <c:pt idx="144">
                  <c:v>-6.5173387560229772</c:v>
                </c:pt>
                <c:pt idx="145">
                  <c:v>-5.8210892662749778</c:v>
                </c:pt>
                <c:pt idx="146">
                  <c:v>-10.661499216479999</c:v>
                </c:pt>
                <c:pt idx="147">
                  <c:v>-11.957367324366</c:v>
                </c:pt>
                <c:pt idx="148">
                  <c:v>-0.38665837030899303</c:v>
                </c:pt>
                <c:pt idx="149">
                  <c:v>7.7530484199860146</c:v>
                </c:pt>
                <c:pt idx="150">
                  <c:v>16.545011273201979</c:v>
                </c:pt>
                <c:pt idx="151">
                  <c:v>19.575440820756999</c:v>
                </c:pt>
                <c:pt idx="152">
                  <c:v>-71.731944890543986</c:v>
                </c:pt>
                <c:pt idx="153">
                  <c:v>8.7339968670440005</c:v>
                </c:pt>
                <c:pt idx="154">
                  <c:v>4.3455327876479801</c:v>
                </c:pt>
                <c:pt idx="155">
                  <c:v>5.3085125351229996</c:v>
                </c:pt>
                <c:pt idx="156">
                  <c:v>1.6078810895874081</c:v>
                </c:pt>
                <c:pt idx="157">
                  <c:v>3.4006137216604908</c:v>
                </c:pt>
                <c:pt idx="158">
                  <c:v>3.5991988015608878</c:v>
                </c:pt>
                <c:pt idx="159">
                  <c:v>0.30312519591801401</c:v>
                </c:pt>
                <c:pt idx="160">
                  <c:v>-1.87178257327301</c:v>
                </c:pt>
                <c:pt idx="161">
                  <c:v>0.77245758354499106</c:v>
                </c:pt>
                <c:pt idx="162">
                  <c:v>-1.236558255931016</c:v>
                </c:pt>
                <c:pt idx="163">
                  <c:v>0.95253300281430597</c:v>
                </c:pt>
                <c:pt idx="164">
                  <c:v>-1.6848167417220019</c:v>
                </c:pt>
                <c:pt idx="165">
                  <c:v>7.32447973039001E-2</c:v>
                </c:pt>
                <c:pt idx="166">
                  <c:v>-3.4536187991304961</c:v>
                </c:pt>
                <c:pt idx="167">
                  <c:v>-6.8003687717332051</c:v>
                </c:pt>
                <c:pt idx="168">
                  <c:v>-6.5487109264699894</c:v>
                </c:pt>
                <c:pt idx="169">
                  <c:v>-5.8125078514086992</c:v>
                </c:pt>
                <c:pt idx="170">
                  <c:v>-4.2289622614939049</c:v>
                </c:pt>
                <c:pt idx="171">
                  <c:v>-10.5533573127151</c:v>
                </c:pt>
                <c:pt idx="172">
                  <c:v>-16.847129783561879</c:v>
                </c:pt>
                <c:pt idx="173">
                  <c:v>-20.294050112642001</c:v>
                </c:pt>
                <c:pt idx="174">
                  <c:v>-19.850711478366801</c:v>
                </c:pt>
                <c:pt idx="175">
                  <c:v>-12.544677662612999</c:v>
                </c:pt>
                <c:pt idx="176">
                  <c:v>-12.336470972786071</c:v>
                </c:pt>
                <c:pt idx="177">
                  <c:v>-13.591356503020579</c:v>
                </c:pt>
                <c:pt idx="178">
                  <c:v>-16.491850682672101</c:v>
                </c:pt>
                <c:pt idx="179">
                  <c:v>-16.271574726501701</c:v>
                </c:pt>
                <c:pt idx="180">
                  <c:v>-19.828281516348099</c:v>
                </c:pt>
                <c:pt idx="181">
                  <c:v>-26.338685161004019</c:v>
                </c:pt>
                <c:pt idx="182">
                  <c:v>-26.615797022458299</c:v>
                </c:pt>
                <c:pt idx="183">
                  <c:v>-32.277506569994287</c:v>
                </c:pt>
                <c:pt idx="184">
                  <c:v>-67.824192626692607</c:v>
                </c:pt>
                <c:pt idx="185">
                  <c:v>-56.631069446816703</c:v>
                </c:pt>
                <c:pt idx="186">
                  <c:v>-48.135400705707497</c:v>
                </c:pt>
                <c:pt idx="187">
                  <c:v>-38.432661977388193</c:v>
                </c:pt>
                <c:pt idx="188">
                  <c:v>-24.105176343286018</c:v>
                </c:pt>
                <c:pt idx="189">
                  <c:v>-22.566751442214979</c:v>
                </c:pt>
                <c:pt idx="190">
                  <c:v>-24.557219366337019</c:v>
                </c:pt>
                <c:pt idx="191">
                  <c:v>-22.48461696634298</c:v>
                </c:pt>
                <c:pt idx="192">
                  <c:v>-24.14518540476902</c:v>
                </c:pt>
                <c:pt idx="193">
                  <c:v>-37.363532521385999</c:v>
                </c:pt>
                <c:pt idx="194">
                  <c:v>-35.564302336935</c:v>
                </c:pt>
                <c:pt idx="195">
                  <c:v>-45.770488630969012</c:v>
                </c:pt>
                <c:pt idx="196">
                  <c:v>-36.091818506317999</c:v>
                </c:pt>
                <c:pt idx="197">
                  <c:v>-33.389083031898963</c:v>
                </c:pt>
                <c:pt idx="198">
                  <c:v>-32.679336871895998</c:v>
                </c:pt>
                <c:pt idx="199">
                  <c:v>-22.257021300017609</c:v>
                </c:pt>
                <c:pt idx="200">
                  <c:v>-20.92017756019931</c:v>
                </c:pt>
                <c:pt idx="201">
                  <c:v>-12.653246702944021</c:v>
                </c:pt>
                <c:pt idx="202">
                  <c:v>-15.971878263720001</c:v>
                </c:pt>
                <c:pt idx="203">
                  <c:v>-21.632861838520991</c:v>
                </c:pt>
                <c:pt idx="204">
                  <c:v>-29.11927643411099</c:v>
                </c:pt>
                <c:pt idx="205">
                  <c:v>-20.5737263948334</c:v>
                </c:pt>
                <c:pt idx="206">
                  <c:v>-15.784777675014301</c:v>
                </c:pt>
                <c:pt idx="207">
                  <c:v>-16.908282700191009</c:v>
                </c:pt>
                <c:pt idx="208">
                  <c:v>-13.586972353919201</c:v>
                </c:pt>
                <c:pt idx="209">
                  <c:v>-12.23073412881701</c:v>
                </c:pt>
                <c:pt idx="210">
                  <c:v>-22.665243185803</c:v>
                </c:pt>
                <c:pt idx="211">
                  <c:v>-17.749210023167489</c:v>
                </c:pt>
                <c:pt idx="212">
                  <c:v>-12.92361638872514</c:v>
                </c:pt>
                <c:pt idx="213">
                  <c:v>-19.145339624022299</c:v>
                </c:pt>
                <c:pt idx="214">
                  <c:v>-22.220152252396499</c:v>
                </c:pt>
                <c:pt idx="215">
                  <c:v>-15.8916427773704</c:v>
                </c:pt>
                <c:pt idx="216">
                  <c:v>-15.3455386283872</c:v>
                </c:pt>
                <c:pt idx="217">
                  <c:v>-13.571046141679499</c:v>
                </c:pt>
                <c:pt idx="218">
                  <c:v>-12.573559938012099</c:v>
                </c:pt>
                <c:pt idx="219">
                  <c:v>-12.329442204802501</c:v>
                </c:pt>
                <c:pt idx="220">
                  <c:v>-18.571377567210899</c:v>
                </c:pt>
                <c:pt idx="221">
                  <c:v>-20.76266216237968</c:v>
                </c:pt>
                <c:pt idx="222">
                  <c:v>-19.504505742315811</c:v>
                </c:pt>
                <c:pt idx="223">
                  <c:v>-12.5585171940933</c:v>
                </c:pt>
                <c:pt idx="224">
                  <c:v>-11.43987332303001</c:v>
                </c:pt>
                <c:pt idx="225">
                  <c:v>2.2513015189152981</c:v>
                </c:pt>
                <c:pt idx="226">
                  <c:v>-0.81370320887520398</c:v>
                </c:pt>
                <c:pt idx="227">
                  <c:v>-0.97955595319550104</c:v>
                </c:pt>
                <c:pt idx="228">
                  <c:v>-11.6716187311222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191808"/>
        <c:axId val="148160512"/>
      </c:lineChart>
      <c:dateAx>
        <c:axId val="13919180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148160512"/>
        <c:crosses val="autoZero"/>
        <c:auto val="1"/>
        <c:lblOffset val="100"/>
        <c:baseTimeUnit val="months"/>
      </c:dateAx>
      <c:valAx>
        <c:axId val="1481605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919180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spPr>
    <a:solidFill>
      <a:srgbClr val="FFFFFF"/>
    </a:solidFill>
  </c:spPr>
  <c:txPr>
    <a:bodyPr/>
    <a:lstStyle/>
    <a:p>
      <a:pPr>
        <a:defRPr sz="1600">
          <a:latin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Sorted_Default!$B$1</c:f>
              <c:strCache>
                <c:ptCount val="1"/>
                <c:pt idx="0">
                  <c:v>GSE Yr 1 Forecl</c:v>
                </c:pt>
              </c:strCache>
            </c:strRef>
          </c:tx>
          <c:spPr>
            <a:ln w="57150" cmpd="sng">
              <a:solidFill>
                <a:schemeClr val="bg1">
                  <a:lumMod val="50000"/>
                  <a:lumOff val="50000"/>
                </a:schemeClr>
              </a:solidFill>
            </a:ln>
          </c:spPr>
          <c:marker>
            <c:symbol val="none"/>
          </c:marker>
          <c:cat>
            <c:numRef>
              <c:f>Sorted_Default!$A$2:$A$49</c:f>
              <c:numCache>
                <c:formatCode>General</c:formatCode>
                <c:ptCount val="48"/>
                <c:pt idx="0">
                  <c:v>200901</c:v>
                </c:pt>
                <c:pt idx="1">
                  <c:v>200902</c:v>
                </c:pt>
                <c:pt idx="2">
                  <c:v>200903</c:v>
                </c:pt>
                <c:pt idx="3">
                  <c:v>200904</c:v>
                </c:pt>
                <c:pt idx="4">
                  <c:v>200905</c:v>
                </c:pt>
                <c:pt idx="5">
                  <c:v>200906</c:v>
                </c:pt>
                <c:pt idx="6">
                  <c:v>200907</c:v>
                </c:pt>
                <c:pt idx="7">
                  <c:v>200908</c:v>
                </c:pt>
                <c:pt idx="8">
                  <c:v>200909</c:v>
                </c:pt>
                <c:pt idx="9">
                  <c:v>200910</c:v>
                </c:pt>
                <c:pt idx="10">
                  <c:v>200911</c:v>
                </c:pt>
                <c:pt idx="11">
                  <c:v>200912</c:v>
                </c:pt>
                <c:pt idx="12">
                  <c:v>201001</c:v>
                </c:pt>
                <c:pt idx="13">
                  <c:v>201002</c:v>
                </c:pt>
                <c:pt idx="14">
                  <c:v>201003</c:v>
                </c:pt>
                <c:pt idx="15">
                  <c:v>201004</c:v>
                </c:pt>
                <c:pt idx="16">
                  <c:v>201005</c:v>
                </c:pt>
                <c:pt idx="17">
                  <c:v>201006</c:v>
                </c:pt>
                <c:pt idx="18">
                  <c:v>201007</c:v>
                </c:pt>
                <c:pt idx="19">
                  <c:v>201008</c:v>
                </c:pt>
                <c:pt idx="20">
                  <c:v>201009</c:v>
                </c:pt>
                <c:pt idx="21">
                  <c:v>201010</c:v>
                </c:pt>
                <c:pt idx="22">
                  <c:v>201011</c:v>
                </c:pt>
                <c:pt idx="23">
                  <c:v>201012</c:v>
                </c:pt>
                <c:pt idx="24">
                  <c:v>201101</c:v>
                </c:pt>
                <c:pt idx="25">
                  <c:v>201102</c:v>
                </c:pt>
                <c:pt idx="26">
                  <c:v>201103</c:v>
                </c:pt>
                <c:pt idx="27">
                  <c:v>201104</c:v>
                </c:pt>
                <c:pt idx="28">
                  <c:v>201105</c:v>
                </c:pt>
                <c:pt idx="29">
                  <c:v>201106</c:v>
                </c:pt>
                <c:pt idx="30">
                  <c:v>201107</c:v>
                </c:pt>
                <c:pt idx="31">
                  <c:v>201108</c:v>
                </c:pt>
                <c:pt idx="32">
                  <c:v>201109</c:v>
                </c:pt>
                <c:pt idx="33">
                  <c:v>201110</c:v>
                </c:pt>
                <c:pt idx="34">
                  <c:v>201111</c:v>
                </c:pt>
                <c:pt idx="35">
                  <c:v>201112</c:v>
                </c:pt>
                <c:pt idx="36">
                  <c:v>201201</c:v>
                </c:pt>
                <c:pt idx="37">
                  <c:v>201202</c:v>
                </c:pt>
                <c:pt idx="38">
                  <c:v>201203</c:v>
                </c:pt>
                <c:pt idx="39">
                  <c:v>201204</c:v>
                </c:pt>
                <c:pt idx="40">
                  <c:v>201205</c:v>
                </c:pt>
                <c:pt idx="41">
                  <c:v>201206</c:v>
                </c:pt>
                <c:pt idx="42">
                  <c:v>201207</c:v>
                </c:pt>
                <c:pt idx="43">
                  <c:v>201208</c:v>
                </c:pt>
                <c:pt idx="44">
                  <c:v>201209</c:v>
                </c:pt>
                <c:pt idx="45">
                  <c:v>201210</c:v>
                </c:pt>
                <c:pt idx="46">
                  <c:v>201211</c:v>
                </c:pt>
                <c:pt idx="47">
                  <c:v>201212</c:v>
                </c:pt>
              </c:numCache>
            </c:numRef>
          </c:cat>
          <c:val>
            <c:numRef>
              <c:f>Sorted_Default!$B$2:$B$49</c:f>
              <c:numCache>
                <c:formatCode>0.00%</c:formatCode>
                <c:ptCount val="48"/>
                <c:pt idx="0">
                  <c:v>3.1548395782010603E-5</c:v>
                </c:pt>
                <c:pt idx="1">
                  <c:v>9.2432546807685799E-6</c:v>
                </c:pt>
                <c:pt idx="2">
                  <c:v>4.0275808714795898E-5</c:v>
                </c:pt>
                <c:pt idx="3">
                  <c:v>8.5886502347420996E-5</c:v>
                </c:pt>
                <c:pt idx="4">
                  <c:v>2.83203880826477E-5</c:v>
                </c:pt>
                <c:pt idx="5">
                  <c:v>2.1790923710796102E-5</c:v>
                </c:pt>
                <c:pt idx="6">
                  <c:v>4.6407156332861598E-5</c:v>
                </c:pt>
                <c:pt idx="7">
                  <c:v>2.5102292056544701E-5</c:v>
                </c:pt>
                <c:pt idx="8">
                  <c:v>7.3209659603890004E-5</c:v>
                </c:pt>
                <c:pt idx="9">
                  <c:v>0</c:v>
                </c:pt>
                <c:pt idx="10">
                  <c:v>7.2470073064323501E-5</c:v>
                </c:pt>
                <c:pt idx="11">
                  <c:v>4.3079926399514099E-5</c:v>
                </c:pt>
                <c:pt idx="12">
                  <c:v>5.3752843086840598E-5</c:v>
                </c:pt>
                <c:pt idx="13">
                  <c:v>8.2590020610950901E-5</c:v>
                </c:pt>
                <c:pt idx="14">
                  <c:v>6.3654733821749701E-5</c:v>
                </c:pt>
                <c:pt idx="15">
                  <c:v>1.6500832862220699E-4</c:v>
                </c:pt>
                <c:pt idx="16">
                  <c:v>7.1142727392725606E-5</c:v>
                </c:pt>
                <c:pt idx="17">
                  <c:v>7.4807743658311706E-5</c:v>
                </c:pt>
                <c:pt idx="18">
                  <c:v>1.16184499347582E-4</c:v>
                </c:pt>
                <c:pt idx="19">
                  <c:v>9.6955591288860996E-5</c:v>
                </c:pt>
                <c:pt idx="20">
                  <c:v>4.1428451368119602E-5</c:v>
                </c:pt>
                <c:pt idx="21">
                  <c:v>2.7546691853785901E-5</c:v>
                </c:pt>
                <c:pt idx="22">
                  <c:v>5.4091331548988799E-5</c:v>
                </c:pt>
                <c:pt idx="23">
                  <c:v>9.1441113909240799E-5</c:v>
                </c:pt>
                <c:pt idx="24">
                  <c:v>1.4116318197920899E-4</c:v>
                </c:pt>
                <c:pt idx="25">
                  <c:v>1.06367137050256E-4</c:v>
                </c:pt>
                <c:pt idx="26">
                  <c:v>5.9157595387660001E-5</c:v>
                </c:pt>
                <c:pt idx="27">
                  <c:v>1.13788941234816E-4</c:v>
                </c:pt>
                <c:pt idx="28">
                  <c:v>1.6083450464066099E-4</c:v>
                </c:pt>
                <c:pt idx="29">
                  <c:v>3.8342823245329803E-5</c:v>
                </c:pt>
                <c:pt idx="30">
                  <c:v>1.0352395474910699E-4</c:v>
                </c:pt>
                <c:pt idx="31">
                  <c:v>1.5302219253499099E-4</c:v>
                </c:pt>
                <c:pt idx="32">
                  <c:v>3.8906720874365399E-5</c:v>
                </c:pt>
                <c:pt idx="33">
                  <c:v>1.83267657121178E-5</c:v>
                </c:pt>
                <c:pt idx="34">
                  <c:v>3.583587022149E-5</c:v>
                </c:pt>
                <c:pt idx="35">
                  <c:v>5.4925942094996599E-5</c:v>
                </c:pt>
                <c:pt idx="36">
                  <c:v>4.34442627010867E-5</c:v>
                </c:pt>
                <c:pt idx="37">
                  <c:v>1.9475713997962902E-5</c:v>
                </c:pt>
                <c:pt idx="38">
                  <c:v>1.20918986795004E-4</c:v>
                </c:pt>
                <c:pt idx="39">
                  <c:v>1.4120803098194301E-4</c:v>
                </c:pt>
                <c:pt idx="40">
                  <c:v>1.64414188475348E-4</c:v>
                </c:pt>
                <c:pt idx="41">
                  <c:v>2.1751628082711201E-4</c:v>
                </c:pt>
                <c:pt idx="42">
                  <c:v>9.8773562058340799E-5</c:v>
                </c:pt>
                <c:pt idx="43">
                  <c:v>6.05977984378114E-5</c:v>
                </c:pt>
                <c:pt idx="44">
                  <c:v>1.0278724948875601E-4</c:v>
                </c:pt>
                <c:pt idx="45">
                  <c:v>4.8278081521857503E-5</c:v>
                </c:pt>
                <c:pt idx="46">
                  <c:v>8.9459841547068195E-5</c:v>
                </c:pt>
                <c:pt idx="47">
                  <c:v>1.15292757982388E-4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Sorted_Default!$C$1</c:f>
              <c:strCache>
                <c:ptCount val="1"/>
                <c:pt idx="0">
                  <c:v>GSE Yr 2 Forecl</c:v>
                </c:pt>
              </c:strCache>
            </c:strRef>
          </c:tx>
          <c:spPr>
            <a:ln w="57150" cmpd="sng"/>
          </c:spPr>
          <c:marker>
            <c:symbol val="none"/>
          </c:marker>
          <c:cat>
            <c:numRef>
              <c:f>Sorted_Default!$A$2:$A$49</c:f>
              <c:numCache>
                <c:formatCode>General</c:formatCode>
                <c:ptCount val="48"/>
                <c:pt idx="0">
                  <c:v>200901</c:v>
                </c:pt>
                <c:pt idx="1">
                  <c:v>200902</c:v>
                </c:pt>
                <c:pt idx="2">
                  <c:v>200903</c:v>
                </c:pt>
                <c:pt idx="3">
                  <c:v>200904</c:v>
                </c:pt>
                <c:pt idx="4">
                  <c:v>200905</c:v>
                </c:pt>
                <c:pt idx="5">
                  <c:v>200906</c:v>
                </c:pt>
                <c:pt idx="6">
                  <c:v>200907</c:v>
                </c:pt>
                <c:pt idx="7">
                  <c:v>200908</c:v>
                </c:pt>
                <c:pt idx="8">
                  <c:v>200909</c:v>
                </c:pt>
                <c:pt idx="9">
                  <c:v>200910</c:v>
                </c:pt>
                <c:pt idx="10">
                  <c:v>200911</c:v>
                </c:pt>
                <c:pt idx="11">
                  <c:v>200912</c:v>
                </c:pt>
                <c:pt idx="12">
                  <c:v>201001</c:v>
                </c:pt>
                <c:pt idx="13">
                  <c:v>201002</c:v>
                </c:pt>
                <c:pt idx="14">
                  <c:v>201003</c:v>
                </c:pt>
                <c:pt idx="15">
                  <c:v>201004</c:v>
                </c:pt>
                <c:pt idx="16">
                  <c:v>201005</c:v>
                </c:pt>
                <c:pt idx="17">
                  <c:v>201006</c:v>
                </c:pt>
                <c:pt idx="18">
                  <c:v>201007</c:v>
                </c:pt>
                <c:pt idx="19">
                  <c:v>201008</c:v>
                </c:pt>
                <c:pt idx="20">
                  <c:v>201009</c:v>
                </c:pt>
                <c:pt idx="21">
                  <c:v>201010</c:v>
                </c:pt>
                <c:pt idx="22">
                  <c:v>201011</c:v>
                </c:pt>
                <c:pt idx="23">
                  <c:v>201012</c:v>
                </c:pt>
                <c:pt idx="24">
                  <c:v>201101</c:v>
                </c:pt>
                <c:pt idx="25">
                  <c:v>201102</c:v>
                </c:pt>
                <c:pt idx="26">
                  <c:v>201103</c:v>
                </c:pt>
                <c:pt idx="27">
                  <c:v>201104</c:v>
                </c:pt>
                <c:pt idx="28">
                  <c:v>201105</c:v>
                </c:pt>
                <c:pt idx="29">
                  <c:v>201106</c:v>
                </c:pt>
                <c:pt idx="30">
                  <c:v>201107</c:v>
                </c:pt>
                <c:pt idx="31">
                  <c:v>201108</c:v>
                </c:pt>
                <c:pt idx="32">
                  <c:v>201109</c:v>
                </c:pt>
                <c:pt idx="33">
                  <c:v>201110</c:v>
                </c:pt>
                <c:pt idx="34">
                  <c:v>201111</c:v>
                </c:pt>
                <c:pt idx="35">
                  <c:v>201112</c:v>
                </c:pt>
                <c:pt idx="36">
                  <c:v>201201</c:v>
                </c:pt>
                <c:pt idx="37">
                  <c:v>201202</c:v>
                </c:pt>
                <c:pt idx="38">
                  <c:v>201203</c:v>
                </c:pt>
                <c:pt idx="39">
                  <c:v>201204</c:v>
                </c:pt>
                <c:pt idx="40">
                  <c:v>201205</c:v>
                </c:pt>
                <c:pt idx="41">
                  <c:v>201206</c:v>
                </c:pt>
                <c:pt idx="42">
                  <c:v>201207</c:v>
                </c:pt>
                <c:pt idx="43">
                  <c:v>201208</c:v>
                </c:pt>
                <c:pt idx="44">
                  <c:v>201209</c:v>
                </c:pt>
                <c:pt idx="45">
                  <c:v>201210</c:v>
                </c:pt>
                <c:pt idx="46">
                  <c:v>201211</c:v>
                </c:pt>
                <c:pt idx="47">
                  <c:v>201212</c:v>
                </c:pt>
              </c:numCache>
            </c:numRef>
          </c:cat>
          <c:val>
            <c:numRef>
              <c:f>Sorted_Default!$C$2:$C$49</c:f>
              <c:numCache>
                <c:formatCode>0.00%</c:formatCode>
                <c:ptCount val="48"/>
                <c:pt idx="0">
                  <c:v>3.6806461866945001E-4</c:v>
                </c:pt>
                <c:pt idx="1">
                  <c:v>4.1594647336751201E-4</c:v>
                </c:pt>
                <c:pt idx="2">
                  <c:v>3.78592609195039E-4</c:v>
                </c:pt>
                <c:pt idx="3">
                  <c:v>3.5135389771312502E-4</c:v>
                </c:pt>
                <c:pt idx="4">
                  <c:v>3.1860437593422798E-4</c:v>
                </c:pt>
                <c:pt idx="5">
                  <c:v>5.7382765226066102E-4</c:v>
                </c:pt>
                <c:pt idx="6">
                  <c:v>5.1047874148935101E-4</c:v>
                </c:pt>
                <c:pt idx="7">
                  <c:v>5.6480156490579204E-4</c:v>
                </c:pt>
                <c:pt idx="8">
                  <c:v>6.5888691460713701E-4</c:v>
                </c:pt>
                <c:pt idx="9">
                  <c:v>5.1544175948947701E-4</c:v>
                </c:pt>
                <c:pt idx="10">
                  <c:v>6.3773663714528095E-4</c:v>
                </c:pt>
                <c:pt idx="11">
                  <c:v>8.3287857705727198E-4</c:v>
                </c:pt>
                <c:pt idx="12">
                  <c:v>1.1288097593933301E-3</c:v>
                </c:pt>
                <c:pt idx="13">
                  <c:v>1.17690779734403E-3</c:v>
                </c:pt>
                <c:pt idx="14">
                  <c:v>1.0662168497219699E-3</c:v>
                </c:pt>
                <c:pt idx="15">
                  <c:v>7.7553914161398996E-4</c:v>
                </c:pt>
                <c:pt idx="16">
                  <c:v>6.2249886104836995E-4</c:v>
                </c:pt>
                <c:pt idx="17">
                  <c:v>6.5830815583467505E-4</c:v>
                </c:pt>
                <c:pt idx="18">
                  <c:v>5.8092252584174297E-4</c:v>
                </c:pt>
                <c:pt idx="19">
                  <c:v>6.50987552944571E-4</c:v>
                </c:pt>
                <c:pt idx="20">
                  <c:v>5.3856987506151199E-4</c:v>
                </c:pt>
                <c:pt idx="21">
                  <c:v>5.7848053984343995E-4</c:v>
                </c:pt>
                <c:pt idx="22">
                  <c:v>6.6261884057894295E-4</c:v>
                </c:pt>
                <c:pt idx="23">
                  <c:v>4.8333159065805403E-4</c:v>
                </c:pt>
                <c:pt idx="24">
                  <c:v>7.7639752998948097E-4</c:v>
                </c:pt>
                <c:pt idx="25">
                  <c:v>8.0839026486501098E-4</c:v>
                </c:pt>
                <c:pt idx="26">
                  <c:v>8.6764473235234597E-4</c:v>
                </c:pt>
                <c:pt idx="27">
                  <c:v>6.5997586352750605E-4</c:v>
                </c:pt>
                <c:pt idx="28">
                  <c:v>7.58219801355153E-4</c:v>
                </c:pt>
                <c:pt idx="29">
                  <c:v>4.2177105206064902E-4</c:v>
                </c:pt>
                <c:pt idx="30">
                  <c:v>3.9339103386737401E-4</c:v>
                </c:pt>
                <c:pt idx="31">
                  <c:v>3.6342770908959199E-4</c:v>
                </c:pt>
                <c:pt idx="32">
                  <c:v>1.361735194223E-4</c:v>
                </c:pt>
                <c:pt idx="33">
                  <c:v>1.4661412569694199E-4</c:v>
                </c:pt>
                <c:pt idx="34">
                  <c:v>1.6126142872963101E-4</c:v>
                </c:pt>
                <c:pt idx="35">
                  <c:v>2.0139511616434899E-4</c:v>
                </c:pt>
                <c:pt idx="36">
                  <c:v>2.6066557620651998E-4</c:v>
                </c:pt>
                <c:pt idx="37">
                  <c:v>4.2846568976528899E-4</c:v>
                </c:pt>
                <c:pt idx="38">
                  <c:v>5.7004665723070502E-4</c:v>
                </c:pt>
                <c:pt idx="39">
                  <c:v>7.2369119152426698E-4</c:v>
                </c:pt>
                <c:pt idx="40">
                  <c:v>6.7409820621833205E-4</c:v>
                </c:pt>
                <c:pt idx="41">
                  <c:v>6.6808570409193602E-4</c:v>
                </c:pt>
                <c:pt idx="42">
                  <c:v>5.5971683468669599E-4</c:v>
                </c:pt>
                <c:pt idx="43">
                  <c:v>5.4538017138838801E-4</c:v>
                </c:pt>
                <c:pt idx="44">
                  <c:v>5.3106743143871405E-4</c:v>
                </c:pt>
                <c:pt idx="45">
                  <c:v>3.3794657792896E-4</c:v>
                </c:pt>
                <c:pt idx="46">
                  <c:v>2.8627150459215002E-4</c:v>
                </c:pt>
                <c:pt idx="47">
                  <c:v>4.2823026888072502E-4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Sorted_Default!$D$1</c:f>
              <c:strCache>
                <c:ptCount val="1"/>
                <c:pt idx="0">
                  <c:v>GSE Yr 3 Forecl</c:v>
                </c:pt>
              </c:strCache>
            </c:strRef>
          </c:tx>
          <c:spPr>
            <a:ln w="57150" cmpd="sng">
              <a:solidFill>
                <a:srgbClr val="FF6600"/>
              </a:solidFill>
            </a:ln>
          </c:spPr>
          <c:marker>
            <c:symbol val="none"/>
          </c:marker>
          <c:cat>
            <c:numRef>
              <c:f>Sorted_Default!$A$2:$A$49</c:f>
              <c:numCache>
                <c:formatCode>General</c:formatCode>
                <c:ptCount val="48"/>
                <c:pt idx="0">
                  <c:v>200901</c:v>
                </c:pt>
                <c:pt idx="1">
                  <c:v>200902</c:v>
                </c:pt>
                <c:pt idx="2">
                  <c:v>200903</c:v>
                </c:pt>
                <c:pt idx="3">
                  <c:v>200904</c:v>
                </c:pt>
                <c:pt idx="4">
                  <c:v>200905</c:v>
                </c:pt>
                <c:pt idx="5">
                  <c:v>200906</c:v>
                </c:pt>
                <c:pt idx="6">
                  <c:v>200907</c:v>
                </c:pt>
                <c:pt idx="7">
                  <c:v>200908</c:v>
                </c:pt>
                <c:pt idx="8">
                  <c:v>200909</c:v>
                </c:pt>
                <c:pt idx="9">
                  <c:v>200910</c:v>
                </c:pt>
                <c:pt idx="10">
                  <c:v>200911</c:v>
                </c:pt>
                <c:pt idx="11">
                  <c:v>200912</c:v>
                </c:pt>
                <c:pt idx="12">
                  <c:v>201001</c:v>
                </c:pt>
                <c:pt idx="13">
                  <c:v>201002</c:v>
                </c:pt>
                <c:pt idx="14">
                  <c:v>201003</c:v>
                </c:pt>
                <c:pt idx="15">
                  <c:v>201004</c:v>
                </c:pt>
                <c:pt idx="16">
                  <c:v>201005</c:v>
                </c:pt>
                <c:pt idx="17">
                  <c:v>201006</c:v>
                </c:pt>
                <c:pt idx="18">
                  <c:v>201007</c:v>
                </c:pt>
                <c:pt idx="19">
                  <c:v>201008</c:v>
                </c:pt>
                <c:pt idx="20">
                  <c:v>201009</c:v>
                </c:pt>
                <c:pt idx="21">
                  <c:v>201010</c:v>
                </c:pt>
                <c:pt idx="22">
                  <c:v>201011</c:v>
                </c:pt>
                <c:pt idx="23">
                  <c:v>201012</c:v>
                </c:pt>
                <c:pt idx="24">
                  <c:v>201101</c:v>
                </c:pt>
                <c:pt idx="25">
                  <c:v>201102</c:v>
                </c:pt>
                <c:pt idx="26">
                  <c:v>201103</c:v>
                </c:pt>
                <c:pt idx="27">
                  <c:v>201104</c:v>
                </c:pt>
                <c:pt idx="28">
                  <c:v>201105</c:v>
                </c:pt>
                <c:pt idx="29">
                  <c:v>201106</c:v>
                </c:pt>
                <c:pt idx="30">
                  <c:v>201107</c:v>
                </c:pt>
                <c:pt idx="31">
                  <c:v>201108</c:v>
                </c:pt>
                <c:pt idx="32">
                  <c:v>201109</c:v>
                </c:pt>
                <c:pt idx="33">
                  <c:v>201110</c:v>
                </c:pt>
                <c:pt idx="34">
                  <c:v>201111</c:v>
                </c:pt>
                <c:pt idx="35">
                  <c:v>201112</c:v>
                </c:pt>
                <c:pt idx="36">
                  <c:v>201201</c:v>
                </c:pt>
                <c:pt idx="37">
                  <c:v>201202</c:v>
                </c:pt>
                <c:pt idx="38">
                  <c:v>201203</c:v>
                </c:pt>
                <c:pt idx="39">
                  <c:v>201204</c:v>
                </c:pt>
                <c:pt idx="40">
                  <c:v>201205</c:v>
                </c:pt>
                <c:pt idx="41">
                  <c:v>201206</c:v>
                </c:pt>
                <c:pt idx="42">
                  <c:v>201207</c:v>
                </c:pt>
                <c:pt idx="43">
                  <c:v>201208</c:v>
                </c:pt>
                <c:pt idx="44">
                  <c:v>201209</c:v>
                </c:pt>
                <c:pt idx="45">
                  <c:v>201210</c:v>
                </c:pt>
                <c:pt idx="46">
                  <c:v>201211</c:v>
                </c:pt>
                <c:pt idx="47">
                  <c:v>201212</c:v>
                </c:pt>
              </c:numCache>
            </c:numRef>
          </c:cat>
          <c:val>
            <c:numRef>
              <c:f>Sorted_Default!$D$2:$D$49</c:f>
              <c:numCache>
                <c:formatCode>0.00%</c:formatCode>
                <c:ptCount val="48"/>
                <c:pt idx="0">
                  <c:v>1.2514196569100001E-3</c:v>
                </c:pt>
                <c:pt idx="1">
                  <c:v>1.1369202984496899E-3</c:v>
                </c:pt>
                <c:pt idx="2">
                  <c:v>8.6995749734342098E-4</c:v>
                </c:pt>
                <c:pt idx="3">
                  <c:v>7.6517066918313503E-4</c:v>
                </c:pt>
                <c:pt idx="4">
                  <c:v>1.02661410346627E-3</c:v>
                </c:pt>
                <c:pt idx="5">
                  <c:v>1.30745535716414E-3</c:v>
                </c:pt>
                <c:pt idx="6">
                  <c:v>1.50359189137816E-3</c:v>
                </c:pt>
                <c:pt idx="7">
                  <c:v>1.7822626978158901E-3</c:v>
                </c:pt>
                <c:pt idx="8">
                  <c:v>1.52276083827019E-3</c:v>
                </c:pt>
                <c:pt idx="9">
                  <c:v>1.28860445693135E-3</c:v>
                </c:pt>
                <c:pt idx="10">
                  <c:v>1.7392816953361E-3</c:v>
                </c:pt>
                <c:pt idx="11">
                  <c:v>1.96731672622263E-3</c:v>
                </c:pt>
                <c:pt idx="12">
                  <c:v>2.4188780225813402E-3</c:v>
                </c:pt>
                <c:pt idx="13">
                  <c:v>2.7461182326078402E-3</c:v>
                </c:pt>
                <c:pt idx="14">
                  <c:v>2.29157041758299E-3</c:v>
                </c:pt>
                <c:pt idx="15">
                  <c:v>1.8810949986800499E-3</c:v>
                </c:pt>
                <c:pt idx="16">
                  <c:v>1.4228546060621699E-3</c:v>
                </c:pt>
                <c:pt idx="17">
                  <c:v>1.2717316858470401E-3</c:v>
                </c:pt>
                <c:pt idx="18">
                  <c:v>1.4440073864534499E-3</c:v>
                </c:pt>
                <c:pt idx="19">
                  <c:v>1.21887028217316E-3</c:v>
                </c:pt>
                <c:pt idx="20">
                  <c:v>1.1185682378709301E-3</c:v>
                </c:pt>
                <c:pt idx="21">
                  <c:v>1.1431877501308901E-3</c:v>
                </c:pt>
                <c:pt idx="22">
                  <c:v>1.1629636865109201E-3</c:v>
                </c:pt>
                <c:pt idx="23">
                  <c:v>8.49096046295017E-4</c:v>
                </c:pt>
                <c:pt idx="24">
                  <c:v>1.4116318197920899E-3</c:v>
                </c:pt>
                <c:pt idx="25">
                  <c:v>1.4040461974218501E-3</c:v>
                </c:pt>
                <c:pt idx="26">
                  <c:v>1.4592206571251199E-3</c:v>
                </c:pt>
                <c:pt idx="27">
                  <c:v>1.29719392862171E-3</c:v>
                </c:pt>
                <c:pt idx="28">
                  <c:v>1.1488178279250899E-3</c:v>
                </c:pt>
                <c:pt idx="29">
                  <c:v>8.6271349573507905E-4</c:v>
                </c:pt>
                <c:pt idx="30">
                  <c:v>6.6255329875275504E-4</c:v>
                </c:pt>
                <c:pt idx="31">
                  <c:v>5.9296097606420495E-4</c:v>
                </c:pt>
                <c:pt idx="32">
                  <c:v>4.27973922342062E-4</c:v>
                </c:pt>
                <c:pt idx="33">
                  <c:v>3.11555020743981E-4</c:v>
                </c:pt>
                <c:pt idx="34">
                  <c:v>3.4044077619910202E-4</c:v>
                </c:pt>
                <c:pt idx="35">
                  <c:v>4.3940753675997198E-4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Sorted_Default!$E$1</c:f>
              <c:strCache>
                <c:ptCount val="1"/>
                <c:pt idx="0">
                  <c:v>GSE Yr 4 Forecl</c:v>
                </c:pt>
              </c:strCache>
            </c:strRef>
          </c:tx>
          <c:spPr>
            <a:ln w="57150" cmpd="sng">
              <a:solidFill>
                <a:srgbClr val="FFCC00"/>
              </a:solidFill>
            </a:ln>
          </c:spPr>
          <c:marker>
            <c:symbol val="none"/>
          </c:marker>
          <c:cat>
            <c:numRef>
              <c:f>Sorted_Default!$A$2:$A$49</c:f>
              <c:numCache>
                <c:formatCode>General</c:formatCode>
                <c:ptCount val="48"/>
                <c:pt idx="0">
                  <c:v>200901</c:v>
                </c:pt>
                <c:pt idx="1">
                  <c:v>200902</c:v>
                </c:pt>
                <c:pt idx="2">
                  <c:v>200903</c:v>
                </c:pt>
                <c:pt idx="3">
                  <c:v>200904</c:v>
                </c:pt>
                <c:pt idx="4">
                  <c:v>200905</c:v>
                </c:pt>
                <c:pt idx="5">
                  <c:v>200906</c:v>
                </c:pt>
                <c:pt idx="6">
                  <c:v>200907</c:v>
                </c:pt>
                <c:pt idx="7">
                  <c:v>200908</c:v>
                </c:pt>
                <c:pt idx="8">
                  <c:v>200909</c:v>
                </c:pt>
                <c:pt idx="9">
                  <c:v>200910</c:v>
                </c:pt>
                <c:pt idx="10">
                  <c:v>200911</c:v>
                </c:pt>
                <c:pt idx="11">
                  <c:v>200912</c:v>
                </c:pt>
                <c:pt idx="12">
                  <c:v>201001</c:v>
                </c:pt>
                <c:pt idx="13">
                  <c:v>201002</c:v>
                </c:pt>
                <c:pt idx="14">
                  <c:v>201003</c:v>
                </c:pt>
                <c:pt idx="15">
                  <c:v>201004</c:v>
                </c:pt>
                <c:pt idx="16">
                  <c:v>201005</c:v>
                </c:pt>
                <c:pt idx="17">
                  <c:v>201006</c:v>
                </c:pt>
                <c:pt idx="18">
                  <c:v>201007</c:v>
                </c:pt>
                <c:pt idx="19">
                  <c:v>201008</c:v>
                </c:pt>
                <c:pt idx="20">
                  <c:v>201009</c:v>
                </c:pt>
                <c:pt idx="21">
                  <c:v>201010</c:v>
                </c:pt>
                <c:pt idx="22">
                  <c:v>201011</c:v>
                </c:pt>
                <c:pt idx="23">
                  <c:v>201012</c:v>
                </c:pt>
                <c:pt idx="24">
                  <c:v>201101</c:v>
                </c:pt>
                <c:pt idx="25">
                  <c:v>201102</c:v>
                </c:pt>
                <c:pt idx="26">
                  <c:v>201103</c:v>
                </c:pt>
                <c:pt idx="27">
                  <c:v>201104</c:v>
                </c:pt>
                <c:pt idx="28">
                  <c:v>201105</c:v>
                </c:pt>
                <c:pt idx="29">
                  <c:v>201106</c:v>
                </c:pt>
                <c:pt idx="30">
                  <c:v>201107</c:v>
                </c:pt>
                <c:pt idx="31">
                  <c:v>201108</c:v>
                </c:pt>
                <c:pt idx="32">
                  <c:v>201109</c:v>
                </c:pt>
                <c:pt idx="33">
                  <c:v>201110</c:v>
                </c:pt>
                <c:pt idx="34">
                  <c:v>201111</c:v>
                </c:pt>
                <c:pt idx="35">
                  <c:v>201112</c:v>
                </c:pt>
                <c:pt idx="36">
                  <c:v>201201</c:v>
                </c:pt>
                <c:pt idx="37">
                  <c:v>201202</c:v>
                </c:pt>
                <c:pt idx="38">
                  <c:v>201203</c:v>
                </c:pt>
                <c:pt idx="39">
                  <c:v>201204</c:v>
                </c:pt>
                <c:pt idx="40">
                  <c:v>201205</c:v>
                </c:pt>
                <c:pt idx="41">
                  <c:v>201206</c:v>
                </c:pt>
                <c:pt idx="42">
                  <c:v>201207</c:v>
                </c:pt>
                <c:pt idx="43">
                  <c:v>201208</c:v>
                </c:pt>
                <c:pt idx="44">
                  <c:v>201209</c:v>
                </c:pt>
                <c:pt idx="45">
                  <c:v>201210</c:v>
                </c:pt>
                <c:pt idx="46">
                  <c:v>201211</c:v>
                </c:pt>
                <c:pt idx="47">
                  <c:v>201212</c:v>
                </c:pt>
              </c:numCache>
            </c:numRef>
          </c:cat>
          <c:val>
            <c:numRef>
              <c:f>Sorted_Default!$E$2:$E$49</c:f>
              <c:numCache>
                <c:formatCode>0.00%</c:formatCode>
                <c:ptCount val="48"/>
                <c:pt idx="0">
                  <c:v>2.1768391598016002E-3</c:v>
                </c:pt>
                <c:pt idx="1">
                  <c:v>1.9595699850469802E-3</c:v>
                </c:pt>
                <c:pt idx="2">
                  <c:v>1.5868669142946601E-3</c:v>
                </c:pt>
                <c:pt idx="3">
                  <c:v>1.31952902302146E-3</c:v>
                </c:pt>
                <c:pt idx="4">
                  <c:v>1.69214326888323E-3</c:v>
                </c:pt>
                <c:pt idx="5">
                  <c:v>2.0483466796576998E-3</c:v>
                </c:pt>
                <c:pt idx="6">
                  <c:v>2.2275436203926802E-3</c:v>
                </c:pt>
                <c:pt idx="7">
                  <c:v>2.7989055961370498E-3</c:v>
                </c:pt>
                <c:pt idx="8">
                  <c:v>2.1523640025407102E-3</c:v>
                </c:pt>
                <c:pt idx="9">
                  <c:v>1.9615422934293699E-3</c:v>
                </c:pt>
                <c:pt idx="10">
                  <c:v>2.5364523753523801E-3</c:v>
                </c:pt>
                <c:pt idx="11">
                  <c:v>2.71403533406556E-3</c:v>
                </c:pt>
                <c:pt idx="12">
                  <c:v>3.2610059715807399E-3</c:v>
                </c:pt>
                <c:pt idx="13">
                  <c:v>3.63396108150482E-3</c:v>
                </c:pt>
                <c:pt idx="14">
                  <c:v>3.0554274562746299E-3</c:v>
                </c:pt>
                <c:pt idx="15">
                  <c:v>2.39262077957392E-3</c:v>
                </c:pt>
                <c:pt idx="16">
                  <c:v>1.7963539576157899E-3</c:v>
                </c:pt>
                <c:pt idx="17">
                  <c:v>1.7804242670536E-3</c:v>
                </c:pt>
                <c:pt idx="18">
                  <c:v>1.8423541914671701E-3</c:v>
                </c:pt>
                <c:pt idx="19">
                  <c:v>1.6066926764324301E-3</c:v>
                </c:pt>
                <c:pt idx="20">
                  <c:v>1.5880906721577001E-3</c:v>
                </c:pt>
                <c:pt idx="21">
                  <c:v>1.5012946678325499E-3</c:v>
                </c:pt>
                <c:pt idx="22">
                  <c:v>1.5416030073538401E-3</c:v>
                </c:pt>
                <c:pt idx="23">
                  <c:v>1.29323860164732E-3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458048"/>
        <c:axId val="148162816"/>
      </c:lineChart>
      <c:catAx>
        <c:axId val="1394580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Pool Origination Vintage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48162816"/>
        <c:crosses val="autoZero"/>
        <c:auto val="1"/>
        <c:lblAlgn val="ctr"/>
        <c:lblOffset val="100"/>
        <c:noMultiLvlLbl val="0"/>
      </c:catAx>
      <c:valAx>
        <c:axId val="1481628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Foreclosure</a:t>
                </a:r>
              </a:p>
            </c:rich>
          </c:tx>
          <c:layout/>
          <c:overlay val="0"/>
        </c:title>
        <c:numFmt formatCode="0.00%" sourceLinked="1"/>
        <c:majorTickMark val="out"/>
        <c:minorTickMark val="none"/>
        <c:tickLblPos val="nextTo"/>
        <c:crossAx val="13945804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spPr>
    <a:solidFill>
      <a:srgbClr val="FFFFFF"/>
    </a:solidFill>
    <a:ln>
      <a:solidFill>
        <a:srgbClr val="FFFFFF"/>
      </a:solidFill>
    </a:ln>
  </c:spPr>
  <c:txPr>
    <a:bodyPr/>
    <a:lstStyle/>
    <a:p>
      <a:pPr>
        <a:defRPr sz="1400">
          <a:latin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Sorted_Default!$G$1</c:f>
              <c:strCache>
                <c:ptCount val="1"/>
                <c:pt idx="0">
                  <c:v>GNMA Yr 1 Forecl</c:v>
                </c:pt>
              </c:strCache>
            </c:strRef>
          </c:tx>
          <c:spPr>
            <a:ln w="57150" cmpd="sng">
              <a:solidFill>
                <a:schemeClr val="bg1">
                  <a:lumMod val="50000"/>
                  <a:lumOff val="50000"/>
                </a:schemeClr>
              </a:solidFill>
            </a:ln>
          </c:spPr>
          <c:marker>
            <c:symbol val="none"/>
          </c:marker>
          <c:cat>
            <c:numRef>
              <c:f>Sorted_Default!$F$2:$F$49</c:f>
              <c:numCache>
                <c:formatCode>General</c:formatCode>
                <c:ptCount val="48"/>
                <c:pt idx="0">
                  <c:v>200901</c:v>
                </c:pt>
                <c:pt idx="1">
                  <c:v>200902</c:v>
                </c:pt>
                <c:pt idx="2">
                  <c:v>200903</c:v>
                </c:pt>
                <c:pt idx="3">
                  <c:v>200904</c:v>
                </c:pt>
                <c:pt idx="4">
                  <c:v>200905</c:v>
                </c:pt>
                <c:pt idx="5">
                  <c:v>200906</c:v>
                </c:pt>
                <c:pt idx="6">
                  <c:v>200907</c:v>
                </c:pt>
                <c:pt idx="7">
                  <c:v>200908</c:v>
                </c:pt>
                <c:pt idx="8">
                  <c:v>200909</c:v>
                </c:pt>
                <c:pt idx="9">
                  <c:v>200910</c:v>
                </c:pt>
                <c:pt idx="10">
                  <c:v>200911</c:v>
                </c:pt>
                <c:pt idx="11">
                  <c:v>200912</c:v>
                </c:pt>
                <c:pt idx="12">
                  <c:v>201001</c:v>
                </c:pt>
                <c:pt idx="13">
                  <c:v>201002</c:v>
                </c:pt>
                <c:pt idx="14">
                  <c:v>201003</c:v>
                </c:pt>
                <c:pt idx="15">
                  <c:v>201004</c:v>
                </c:pt>
                <c:pt idx="16">
                  <c:v>201005</c:v>
                </c:pt>
                <c:pt idx="17">
                  <c:v>201006</c:v>
                </c:pt>
                <c:pt idx="18">
                  <c:v>201007</c:v>
                </c:pt>
                <c:pt idx="19">
                  <c:v>201008</c:v>
                </c:pt>
                <c:pt idx="20">
                  <c:v>201009</c:v>
                </c:pt>
                <c:pt idx="21">
                  <c:v>201010</c:v>
                </c:pt>
                <c:pt idx="22">
                  <c:v>201011</c:v>
                </c:pt>
                <c:pt idx="23">
                  <c:v>201012</c:v>
                </c:pt>
                <c:pt idx="24">
                  <c:v>201101</c:v>
                </c:pt>
                <c:pt idx="25">
                  <c:v>201102</c:v>
                </c:pt>
                <c:pt idx="26">
                  <c:v>201103</c:v>
                </c:pt>
                <c:pt idx="27">
                  <c:v>201104</c:v>
                </c:pt>
                <c:pt idx="28">
                  <c:v>201105</c:v>
                </c:pt>
                <c:pt idx="29">
                  <c:v>201106</c:v>
                </c:pt>
                <c:pt idx="30">
                  <c:v>201107</c:v>
                </c:pt>
                <c:pt idx="31">
                  <c:v>201108</c:v>
                </c:pt>
                <c:pt idx="32">
                  <c:v>201109</c:v>
                </c:pt>
                <c:pt idx="33">
                  <c:v>201110</c:v>
                </c:pt>
                <c:pt idx="34">
                  <c:v>201111</c:v>
                </c:pt>
                <c:pt idx="35">
                  <c:v>201112</c:v>
                </c:pt>
                <c:pt idx="36">
                  <c:v>201201</c:v>
                </c:pt>
                <c:pt idx="37">
                  <c:v>201202</c:v>
                </c:pt>
                <c:pt idx="38">
                  <c:v>201203</c:v>
                </c:pt>
                <c:pt idx="39">
                  <c:v>201204</c:v>
                </c:pt>
                <c:pt idx="40">
                  <c:v>201205</c:v>
                </c:pt>
                <c:pt idx="41">
                  <c:v>201206</c:v>
                </c:pt>
                <c:pt idx="42">
                  <c:v>201207</c:v>
                </c:pt>
                <c:pt idx="43">
                  <c:v>201208</c:v>
                </c:pt>
                <c:pt idx="44">
                  <c:v>201209</c:v>
                </c:pt>
                <c:pt idx="45">
                  <c:v>201210</c:v>
                </c:pt>
                <c:pt idx="46">
                  <c:v>201211</c:v>
                </c:pt>
                <c:pt idx="47">
                  <c:v>201212</c:v>
                </c:pt>
              </c:numCache>
            </c:numRef>
          </c:cat>
          <c:val>
            <c:numRef>
              <c:f>Sorted_Default!$G$2:$G$49</c:f>
              <c:numCache>
                <c:formatCode>0.00%</c:formatCode>
                <c:ptCount val="48"/>
                <c:pt idx="0">
                  <c:v>3.4203383256681301E-4</c:v>
                </c:pt>
                <c:pt idx="1">
                  <c:v>2.3816224711481501E-4</c:v>
                </c:pt>
                <c:pt idx="2">
                  <c:v>2.7630032855086001E-4</c:v>
                </c:pt>
                <c:pt idx="3">
                  <c:v>1.77588357473724E-4</c:v>
                </c:pt>
                <c:pt idx="4">
                  <c:v>2.38614127738401E-4</c:v>
                </c:pt>
                <c:pt idx="5">
                  <c:v>1.41832788358442E-4</c:v>
                </c:pt>
                <c:pt idx="6">
                  <c:v>2.6228648493997698E-4</c:v>
                </c:pt>
                <c:pt idx="7">
                  <c:v>2.4169408425223101E-4</c:v>
                </c:pt>
                <c:pt idx="8">
                  <c:v>2.9445323161780802E-4</c:v>
                </c:pt>
                <c:pt idx="9">
                  <c:v>2.5386293418705501E-4</c:v>
                </c:pt>
                <c:pt idx="10">
                  <c:v>1.55868445290253E-4</c:v>
                </c:pt>
                <c:pt idx="11">
                  <c:v>1.74185683135875E-4</c:v>
                </c:pt>
                <c:pt idx="12">
                  <c:v>0</c:v>
                </c:pt>
                <c:pt idx="13">
                  <c:v>1.7368147382512699E-4</c:v>
                </c:pt>
                <c:pt idx="14">
                  <c:v>1.1875309428433E-4</c:v>
                </c:pt>
                <c:pt idx="15">
                  <c:v>1.5004313900135501E-4</c:v>
                </c:pt>
                <c:pt idx="16">
                  <c:v>1.13310168671887E-4</c:v>
                </c:pt>
                <c:pt idx="17">
                  <c:v>3.4615251934155801E-5</c:v>
                </c:pt>
                <c:pt idx="18">
                  <c:v>7.7075252193026204E-5</c:v>
                </c:pt>
                <c:pt idx="19">
                  <c:v>2.0960405527148401E-4</c:v>
                </c:pt>
                <c:pt idx="20">
                  <c:v>1.40145755722187E-4</c:v>
                </c:pt>
                <c:pt idx="21">
                  <c:v>1.51699030539021E-4</c:v>
                </c:pt>
                <c:pt idx="22">
                  <c:v>7.1090049459598904E-5</c:v>
                </c:pt>
                <c:pt idx="23">
                  <c:v>1.22928657219745E-4</c:v>
                </c:pt>
                <c:pt idx="24">
                  <c:v>2.1740705415140799E-4</c:v>
                </c:pt>
                <c:pt idx="25">
                  <c:v>1.54392459080554E-4</c:v>
                </c:pt>
                <c:pt idx="26">
                  <c:v>5.8399276895215701E-5</c:v>
                </c:pt>
                <c:pt idx="27">
                  <c:v>8.3689010352827595E-5</c:v>
                </c:pt>
                <c:pt idx="28">
                  <c:v>2.7065796530223499E-5</c:v>
                </c:pt>
                <c:pt idx="29">
                  <c:v>0</c:v>
                </c:pt>
                <c:pt idx="30">
                  <c:v>2.8443027986213599E-5</c:v>
                </c:pt>
                <c:pt idx="31">
                  <c:v>1.09517030068673E-4</c:v>
                </c:pt>
                <c:pt idx="32">
                  <c:v>1.2801229604519901E-4</c:v>
                </c:pt>
                <c:pt idx="33">
                  <c:v>6.3189159845933305E-5</c:v>
                </c:pt>
                <c:pt idx="34">
                  <c:v>9.5788498583715395E-5</c:v>
                </c:pt>
                <c:pt idx="35">
                  <c:v>1.18920201202854E-4</c:v>
                </c:pt>
                <c:pt idx="36">
                  <c:v>0</c:v>
                </c:pt>
                <c:pt idx="37">
                  <c:v>3.75389463442843E-5</c:v>
                </c:pt>
                <c:pt idx="38">
                  <c:v>9.2853384558111402E-5</c:v>
                </c:pt>
                <c:pt idx="39">
                  <c:v>1.20838616567198E-4</c:v>
                </c:pt>
                <c:pt idx="40">
                  <c:v>0</c:v>
                </c:pt>
                <c:pt idx="41">
                  <c:v>2.75375896308105E-5</c:v>
                </c:pt>
                <c:pt idx="42">
                  <c:v>5.6811724789440598E-5</c:v>
                </c:pt>
                <c:pt idx="43">
                  <c:v>0</c:v>
                </c:pt>
                <c:pt idx="44">
                  <c:v>0</c:v>
                </c:pt>
                <c:pt idx="45">
                  <c:v>6.4098458096850704E-5</c:v>
                </c:pt>
                <c:pt idx="46">
                  <c:v>3.5248500353191E-5</c:v>
                </c:pt>
                <c:pt idx="47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Sorted_Default!$H$1</c:f>
              <c:strCache>
                <c:ptCount val="1"/>
                <c:pt idx="0">
                  <c:v>GNMA Yr 2 Forecl</c:v>
                </c:pt>
              </c:strCache>
            </c:strRef>
          </c:tx>
          <c:spPr>
            <a:ln w="57150" cmpd="sng"/>
          </c:spPr>
          <c:marker>
            <c:symbol val="none"/>
          </c:marker>
          <c:cat>
            <c:numRef>
              <c:f>Sorted_Default!$F$2:$F$49</c:f>
              <c:numCache>
                <c:formatCode>General</c:formatCode>
                <c:ptCount val="48"/>
                <c:pt idx="0">
                  <c:v>200901</c:v>
                </c:pt>
                <c:pt idx="1">
                  <c:v>200902</c:v>
                </c:pt>
                <c:pt idx="2">
                  <c:v>200903</c:v>
                </c:pt>
                <c:pt idx="3">
                  <c:v>200904</c:v>
                </c:pt>
                <c:pt idx="4">
                  <c:v>200905</c:v>
                </c:pt>
                <c:pt idx="5">
                  <c:v>200906</c:v>
                </c:pt>
                <c:pt idx="6">
                  <c:v>200907</c:v>
                </c:pt>
                <c:pt idx="7">
                  <c:v>200908</c:v>
                </c:pt>
                <c:pt idx="8">
                  <c:v>200909</c:v>
                </c:pt>
                <c:pt idx="9">
                  <c:v>200910</c:v>
                </c:pt>
                <c:pt idx="10">
                  <c:v>200911</c:v>
                </c:pt>
                <c:pt idx="11">
                  <c:v>200912</c:v>
                </c:pt>
                <c:pt idx="12">
                  <c:v>201001</c:v>
                </c:pt>
                <c:pt idx="13">
                  <c:v>201002</c:v>
                </c:pt>
                <c:pt idx="14">
                  <c:v>201003</c:v>
                </c:pt>
                <c:pt idx="15">
                  <c:v>201004</c:v>
                </c:pt>
                <c:pt idx="16">
                  <c:v>201005</c:v>
                </c:pt>
                <c:pt idx="17">
                  <c:v>201006</c:v>
                </c:pt>
                <c:pt idx="18">
                  <c:v>201007</c:v>
                </c:pt>
                <c:pt idx="19">
                  <c:v>201008</c:v>
                </c:pt>
                <c:pt idx="20">
                  <c:v>201009</c:v>
                </c:pt>
                <c:pt idx="21">
                  <c:v>201010</c:v>
                </c:pt>
                <c:pt idx="22">
                  <c:v>201011</c:v>
                </c:pt>
                <c:pt idx="23">
                  <c:v>201012</c:v>
                </c:pt>
                <c:pt idx="24">
                  <c:v>201101</c:v>
                </c:pt>
                <c:pt idx="25">
                  <c:v>201102</c:v>
                </c:pt>
                <c:pt idx="26">
                  <c:v>201103</c:v>
                </c:pt>
                <c:pt idx="27">
                  <c:v>201104</c:v>
                </c:pt>
                <c:pt idx="28">
                  <c:v>201105</c:v>
                </c:pt>
                <c:pt idx="29">
                  <c:v>201106</c:v>
                </c:pt>
                <c:pt idx="30">
                  <c:v>201107</c:v>
                </c:pt>
                <c:pt idx="31">
                  <c:v>201108</c:v>
                </c:pt>
                <c:pt idx="32">
                  <c:v>201109</c:v>
                </c:pt>
                <c:pt idx="33">
                  <c:v>201110</c:v>
                </c:pt>
                <c:pt idx="34">
                  <c:v>201111</c:v>
                </c:pt>
                <c:pt idx="35">
                  <c:v>201112</c:v>
                </c:pt>
                <c:pt idx="36">
                  <c:v>201201</c:v>
                </c:pt>
                <c:pt idx="37">
                  <c:v>201202</c:v>
                </c:pt>
                <c:pt idx="38">
                  <c:v>201203</c:v>
                </c:pt>
                <c:pt idx="39">
                  <c:v>201204</c:v>
                </c:pt>
                <c:pt idx="40">
                  <c:v>201205</c:v>
                </c:pt>
                <c:pt idx="41">
                  <c:v>201206</c:v>
                </c:pt>
                <c:pt idx="42">
                  <c:v>201207</c:v>
                </c:pt>
                <c:pt idx="43">
                  <c:v>201208</c:v>
                </c:pt>
                <c:pt idx="44">
                  <c:v>201209</c:v>
                </c:pt>
                <c:pt idx="45">
                  <c:v>201210</c:v>
                </c:pt>
                <c:pt idx="46">
                  <c:v>201211</c:v>
                </c:pt>
                <c:pt idx="47">
                  <c:v>201212</c:v>
                </c:pt>
              </c:numCache>
            </c:numRef>
          </c:cat>
          <c:val>
            <c:numRef>
              <c:f>Sorted_Default!$H$2:$H$49</c:f>
              <c:numCache>
                <c:formatCode>0.00%</c:formatCode>
                <c:ptCount val="48"/>
                <c:pt idx="0">
                  <c:v>7.3109730146825296E-3</c:v>
                </c:pt>
                <c:pt idx="1">
                  <c:v>6.2788231298327403E-3</c:v>
                </c:pt>
                <c:pt idx="2">
                  <c:v>5.7677696458995299E-3</c:v>
                </c:pt>
                <c:pt idx="3">
                  <c:v>4.60115261375904E-3</c:v>
                </c:pt>
                <c:pt idx="4">
                  <c:v>4.7404672950506202E-3</c:v>
                </c:pt>
                <c:pt idx="5">
                  <c:v>3.4039870370179402E-3</c:v>
                </c:pt>
                <c:pt idx="6">
                  <c:v>3.4261171240359501E-3</c:v>
                </c:pt>
                <c:pt idx="7">
                  <c:v>3.4952682908624402E-3</c:v>
                </c:pt>
                <c:pt idx="8">
                  <c:v>3.33100231364369E-3</c:v>
                </c:pt>
                <c:pt idx="9">
                  <c:v>3.5879297647625199E-3</c:v>
                </c:pt>
                <c:pt idx="10">
                  <c:v>3.4637432545423499E-3</c:v>
                </c:pt>
                <c:pt idx="11">
                  <c:v>3.2442084047943302E-3</c:v>
                </c:pt>
                <c:pt idx="12">
                  <c:v>2.1628737449646E-3</c:v>
                </c:pt>
                <c:pt idx="13">
                  <c:v>1.79470854345709E-3</c:v>
                </c:pt>
                <c:pt idx="14">
                  <c:v>2.07817903719842E-3</c:v>
                </c:pt>
                <c:pt idx="15">
                  <c:v>1.78176222834736E-3</c:v>
                </c:pt>
                <c:pt idx="16">
                  <c:v>1.8507327185943701E-3</c:v>
                </c:pt>
                <c:pt idx="17">
                  <c:v>1.5576863661408401E-3</c:v>
                </c:pt>
                <c:pt idx="18">
                  <c:v>2.3379493504762602E-3</c:v>
                </c:pt>
                <c:pt idx="19">
                  <c:v>2.7248526457697101E-3</c:v>
                </c:pt>
                <c:pt idx="20">
                  <c:v>2.9430608265101901E-3</c:v>
                </c:pt>
                <c:pt idx="21">
                  <c:v>2.42718448862433E-3</c:v>
                </c:pt>
                <c:pt idx="22">
                  <c:v>2.3696683347225198E-3</c:v>
                </c:pt>
                <c:pt idx="23">
                  <c:v>1.79475836921483E-3</c:v>
                </c:pt>
                <c:pt idx="24">
                  <c:v>2.1378360688686401E-3</c:v>
                </c:pt>
                <c:pt idx="25">
                  <c:v>1.5439246781170401E-3</c:v>
                </c:pt>
                <c:pt idx="26">
                  <c:v>1.40158261638135E-3</c:v>
                </c:pt>
                <c:pt idx="27">
                  <c:v>1.2274387991055801E-3</c:v>
                </c:pt>
                <c:pt idx="28">
                  <c:v>1.05556612834334E-3</c:v>
                </c:pt>
                <c:pt idx="29">
                  <c:v>9.3059323262423201E-4</c:v>
                </c:pt>
                <c:pt idx="30">
                  <c:v>1.1092780623585001E-3</c:v>
                </c:pt>
                <c:pt idx="31">
                  <c:v>7.6661922503262704E-4</c:v>
                </c:pt>
                <c:pt idx="32">
                  <c:v>1.18411367293447E-3</c:v>
                </c:pt>
                <c:pt idx="33">
                  <c:v>1.0742156300693701E-3</c:v>
                </c:pt>
                <c:pt idx="34">
                  <c:v>8.6209649452939597E-4</c:v>
                </c:pt>
                <c:pt idx="35">
                  <c:v>1.07028183992952E-3</c:v>
                </c:pt>
                <c:pt idx="36">
                  <c:v>7.8216660767793601E-4</c:v>
                </c:pt>
                <c:pt idx="37">
                  <c:v>7.1324000600725402E-4</c:v>
                </c:pt>
                <c:pt idx="38">
                  <c:v>1.11424061469734E-3</c:v>
                </c:pt>
                <c:pt idx="39">
                  <c:v>6.9482205435633605E-4</c:v>
                </c:pt>
                <c:pt idx="40">
                  <c:v>6.1663851374760303E-4</c:v>
                </c:pt>
                <c:pt idx="41">
                  <c:v>6.8843970075249704E-4</c:v>
                </c:pt>
                <c:pt idx="42">
                  <c:v>6.2492897268384695E-4</c:v>
                </c:pt>
                <c:pt idx="43">
                  <c:v>7.0848548784851995E-4</c:v>
                </c:pt>
                <c:pt idx="44">
                  <c:v>5.0053390441462398E-4</c:v>
                </c:pt>
                <c:pt idx="45">
                  <c:v>9.61476820521056E-4</c:v>
                </c:pt>
                <c:pt idx="46">
                  <c:v>8.1071554450318196E-4</c:v>
                </c:pt>
                <c:pt idx="47">
                  <c:v>6.3060538377612797E-4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Sorted_Default!$I$1</c:f>
              <c:strCache>
                <c:ptCount val="1"/>
                <c:pt idx="0">
                  <c:v>GNMA Yr 3 Forecl</c:v>
                </c:pt>
              </c:strCache>
            </c:strRef>
          </c:tx>
          <c:spPr>
            <a:ln w="57150" cmpd="sng">
              <a:solidFill>
                <a:srgbClr val="FF6600"/>
              </a:solidFill>
            </a:ln>
          </c:spPr>
          <c:marker>
            <c:symbol val="none"/>
          </c:marker>
          <c:cat>
            <c:numRef>
              <c:f>Sorted_Default!$F$2:$F$49</c:f>
              <c:numCache>
                <c:formatCode>General</c:formatCode>
                <c:ptCount val="48"/>
                <c:pt idx="0">
                  <c:v>200901</c:v>
                </c:pt>
                <c:pt idx="1">
                  <c:v>200902</c:v>
                </c:pt>
                <c:pt idx="2">
                  <c:v>200903</c:v>
                </c:pt>
                <c:pt idx="3">
                  <c:v>200904</c:v>
                </c:pt>
                <c:pt idx="4">
                  <c:v>200905</c:v>
                </c:pt>
                <c:pt idx="5">
                  <c:v>200906</c:v>
                </c:pt>
                <c:pt idx="6">
                  <c:v>200907</c:v>
                </c:pt>
                <c:pt idx="7">
                  <c:v>200908</c:v>
                </c:pt>
                <c:pt idx="8">
                  <c:v>200909</c:v>
                </c:pt>
                <c:pt idx="9">
                  <c:v>200910</c:v>
                </c:pt>
                <c:pt idx="10">
                  <c:v>200911</c:v>
                </c:pt>
                <c:pt idx="11">
                  <c:v>200912</c:v>
                </c:pt>
                <c:pt idx="12">
                  <c:v>201001</c:v>
                </c:pt>
                <c:pt idx="13">
                  <c:v>201002</c:v>
                </c:pt>
                <c:pt idx="14">
                  <c:v>201003</c:v>
                </c:pt>
                <c:pt idx="15">
                  <c:v>201004</c:v>
                </c:pt>
                <c:pt idx="16">
                  <c:v>201005</c:v>
                </c:pt>
                <c:pt idx="17">
                  <c:v>201006</c:v>
                </c:pt>
                <c:pt idx="18">
                  <c:v>201007</c:v>
                </c:pt>
                <c:pt idx="19">
                  <c:v>201008</c:v>
                </c:pt>
                <c:pt idx="20">
                  <c:v>201009</c:v>
                </c:pt>
                <c:pt idx="21">
                  <c:v>201010</c:v>
                </c:pt>
                <c:pt idx="22">
                  <c:v>201011</c:v>
                </c:pt>
                <c:pt idx="23">
                  <c:v>201012</c:v>
                </c:pt>
                <c:pt idx="24">
                  <c:v>201101</c:v>
                </c:pt>
                <c:pt idx="25">
                  <c:v>201102</c:v>
                </c:pt>
                <c:pt idx="26">
                  <c:v>201103</c:v>
                </c:pt>
                <c:pt idx="27">
                  <c:v>201104</c:v>
                </c:pt>
                <c:pt idx="28">
                  <c:v>201105</c:v>
                </c:pt>
                <c:pt idx="29">
                  <c:v>201106</c:v>
                </c:pt>
                <c:pt idx="30">
                  <c:v>201107</c:v>
                </c:pt>
                <c:pt idx="31">
                  <c:v>201108</c:v>
                </c:pt>
                <c:pt idx="32">
                  <c:v>201109</c:v>
                </c:pt>
                <c:pt idx="33">
                  <c:v>201110</c:v>
                </c:pt>
                <c:pt idx="34">
                  <c:v>201111</c:v>
                </c:pt>
                <c:pt idx="35">
                  <c:v>201112</c:v>
                </c:pt>
                <c:pt idx="36">
                  <c:v>201201</c:v>
                </c:pt>
                <c:pt idx="37">
                  <c:v>201202</c:v>
                </c:pt>
                <c:pt idx="38">
                  <c:v>201203</c:v>
                </c:pt>
                <c:pt idx="39">
                  <c:v>201204</c:v>
                </c:pt>
                <c:pt idx="40">
                  <c:v>201205</c:v>
                </c:pt>
                <c:pt idx="41">
                  <c:v>201206</c:v>
                </c:pt>
                <c:pt idx="42">
                  <c:v>201207</c:v>
                </c:pt>
                <c:pt idx="43">
                  <c:v>201208</c:v>
                </c:pt>
                <c:pt idx="44">
                  <c:v>201209</c:v>
                </c:pt>
                <c:pt idx="45">
                  <c:v>201210</c:v>
                </c:pt>
                <c:pt idx="46">
                  <c:v>201211</c:v>
                </c:pt>
                <c:pt idx="47">
                  <c:v>201212</c:v>
                </c:pt>
              </c:numCache>
            </c:numRef>
          </c:cat>
          <c:val>
            <c:numRef>
              <c:f>Sorted_Default!$I$2:$I$49</c:f>
              <c:numCache>
                <c:formatCode>0.00%</c:formatCode>
                <c:ptCount val="48"/>
                <c:pt idx="0">
                  <c:v>2.2424591705203101E-2</c:v>
                </c:pt>
                <c:pt idx="1">
                  <c:v>1.8165284767746901E-2</c:v>
                </c:pt>
                <c:pt idx="2">
                  <c:v>1.6681632027030002E-2</c:v>
                </c:pt>
                <c:pt idx="3">
                  <c:v>1.4626822434365701E-2</c:v>
                </c:pt>
                <c:pt idx="4">
                  <c:v>1.49531522765756E-2</c:v>
                </c:pt>
                <c:pt idx="5">
                  <c:v>1.15830115973949E-2</c:v>
                </c:pt>
                <c:pt idx="6">
                  <c:v>1.14422477781773E-2</c:v>
                </c:pt>
                <c:pt idx="7">
                  <c:v>1.0281294584274301E-2</c:v>
                </c:pt>
                <c:pt idx="8">
                  <c:v>1.1115609668195201E-2</c:v>
                </c:pt>
                <c:pt idx="9">
                  <c:v>1.1813089251518199E-2</c:v>
                </c:pt>
                <c:pt idx="10">
                  <c:v>1.175940874964E-2</c:v>
                </c:pt>
                <c:pt idx="11">
                  <c:v>1.1060791090130801E-2</c:v>
                </c:pt>
                <c:pt idx="12">
                  <c:v>8.1813056021928805E-3</c:v>
                </c:pt>
                <c:pt idx="13">
                  <c:v>6.9183115847408702E-3</c:v>
                </c:pt>
                <c:pt idx="14">
                  <c:v>6.7491340450942499E-3</c:v>
                </c:pt>
                <c:pt idx="15">
                  <c:v>6.0579916462302199E-3</c:v>
                </c:pt>
                <c:pt idx="16">
                  <c:v>6.4964494667947301E-3</c:v>
                </c:pt>
                <c:pt idx="17">
                  <c:v>6.99228094890713E-3</c:v>
                </c:pt>
                <c:pt idx="18">
                  <c:v>7.5790663249790599E-3</c:v>
                </c:pt>
                <c:pt idx="19">
                  <c:v>8.7404893711209297E-3</c:v>
                </c:pt>
                <c:pt idx="20">
                  <c:v>7.8481622040271707E-3</c:v>
                </c:pt>
                <c:pt idx="21">
                  <c:v>7.0648402906954297E-3</c:v>
                </c:pt>
                <c:pt idx="22">
                  <c:v>6.49289088323712E-3</c:v>
                </c:pt>
                <c:pt idx="23">
                  <c:v>5.5317892692983098E-3</c:v>
                </c:pt>
                <c:pt idx="24">
                  <c:v>5.2902386523783198E-3</c:v>
                </c:pt>
                <c:pt idx="25">
                  <c:v>4.09140018746257E-3</c:v>
                </c:pt>
                <c:pt idx="26">
                  <c:v>3.6499546840786899E-3</c:v>
                </c:pt>
                <c:pt idx="27">
                  <c:v>3.6823165137320701E-3</c:v>
                </c:pt>
                <c:pt idx="28">
                  <c:v>3.0855007935315401E-3</c:v>
                </c:pt>
                <c:pt idx="29">
                  <c:v>3.1278273090720198E-3</c:v>
                </c:pt>
                <c:pt idx="30">
                  <c:v>3.27094830572605E-3</c:v>
                </c:pt>
                <c:pt idx="31">
                  <c:v>2.9022013768553699E-3</c:v>
                </c:pt>
                <c:pt idx="32">
                  <c:v>2.8802764136344199E-3</c:v>
                </c:pt>
                <c:pt idx="33">
                  <c:v>3.03307943977415E-3</c:v>
                </c:pt>
                <c:pt idx="34">
                  <c:v>3.25680896639824E-3</c:v>
                </c:pt>
                <c:pt idx="35">
                  <c:v>2.7946247719228298E-3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Sorted_Default!$J$1</c:f>
              <c:strCache>
                <c:ptCount val="1"/>
                <c:pt idx="0">
                  <c:v>GNMA Yr 4 Forecl</c:v>
                </c:pt>
              </c:strCache>
            </c:strRef>
          </c:tx>
          <c:spPr>
            <a:ln w="57150" cmpd="sng">
              <a:solidFill>
                <a:srgbClr val="FFCC00"/>
              </a:solidFill>
            </a:ln>
          </c:spPr>
          <c:marker>
            <c:symbol val="none"/>
          </c:marker>
          <c:cat>
            <c:numRef>
              <c:f>Sorted_Default!$F$2:$F$49</c:f>
              <c:numCache>
                <c:formatCode>General</c:formatCode>
                <c:ptCount val="48"/>
                <c:pt idx="0">
                  <c:v>200901</c:v>
                </c:pt>
                <c:pt idx="1">
                  <c:v>200902</c:v>
                </c:pt>
                <c:pt idx="2">
                  <c:v>200903</c:v>
                </c:pt>
                <c:pt idx="3">
                  <c:v>200904</c:v>
                </c:pt>
                <c:pt idx="4">
                  <c:v>200905</c:v>
                </c:pt>
                <c:pt idx="5">
                  <c:v>200906</c:v>
                </c:pt>
                <c:pt idx="6">
                  <c:v>200907</c:v>
                </c:pt>
                <c:pt idx="7">
                  <c:v>200908</c:v>
                </c:pt>
                <c:pt idx="8">
                  <c:v>200909</c:v>
                </c:pt>
                <c:pt idx="9">
                  <c:v>200910</c:v>
                </c:pt>
                <c:pt idx="10">
                  <c:v>200911</c:v>
                </c:pt>
                <c:pt idx="11">
                  <c:v>200912</c:v>
                </c:pt>
                <c:pt idx="12">
                  <c:v>201001</c:v>
                </c:pt>
                <c:pt idx="13">
                  <c:v>201002</c:v>
                </c:pt>
                <c:pt idx="14">
                  <c:v>201003</c:v>
                </c:pt>
                <c:pt idx="15">
                  <c:v>201004</c:v>
                </c:pt>
                <c:pt idx="16">
                  <c:v>201005</c:v>
                </c:pt>
                <c:pt idx="17">
                  <c:v>201006</c:v>
                </c:pt>
                <c:pt idx="18">
                  <c:v>201007</c:v>
                </c:pt>
                <c:pt idx="19">
                  <c:v>201008</c:v>
                </c:pt>
                <c:pt idx="20">
                  <c:v>201009</c:v>
                </c:pt>
                <c:pt idx="21">
                  <c:v>201010</c:v>
                </c:pt>
                <c:pt idx="22">
                  <c:v>201011</c:v>
                </c:pt>
                <c:pt idx="23">
                  <c:v>201012</c:v>
                </c:pt>
                <c:pt idx="24">
                  <c:v>201101</c:v>
                </c:pt>
                <c:pt idx="25">
                  <c:v>201102</c:v>
                </c:pt>
                <c:pt idx="26">
                  <c:v>201103</c:v>
                </c:pt>
                <c:pt idx="27">
                  <c:v>201104</c:v>
                </c:pt>
                <c:pt idx="28">
                  <c:v>201105</c:v>
                </c:pt>
                <c:pt idx="29">
                  <c:v>201106</c:v>
                </c:pt>
                <c:pt idx="30">
                  <c:v>201107</c:v>
                </c:pt>
                <c:pt idx="31">
                  <c:v>201108</c:v>
                </c:pt>
                <c:pt idx="32">
                  <c:v>201109</c:v>
                </c:pt>
                <c:pt idx="33">
                  <c:v>201110</c:v>
                </c:pt>
                <c:pt idx="34">
                  <c:v>201111</c:v>
                </c:pt>
                <c:pt idx="35">
                  <c:v>201112</c:v>
                </c:pt>
                <c:pt idx="36">
                  <c:v>201201</c:v>
                </c:pt>
                <c:pt idx="37">
                  <c:v>201202</c:v>
                </c:pt>
                <c:pt idx="38">
                  <c:v>201203</c:v>
                </c:pt>
                <c:pt idx="39">
                  <c:v>201204</c:v>
                </c:pt>
                <c:pt idx="40">
                  <c:v>201205</c:v>
                </c:pt>
                <c:pt idx="41">
                  <c:v>201206</c:v>
                </c:pt>
                <c:pt idx="42">
                  <c:v>201207</c:v>
                </c:pt>
                <c:pt idx="43">
                  <c:v>201208</c:v>
                </c:pt>
                <c:pt idx="44">
                  <c:v>201209</c:v>
                </c:pt>
                <c:pt idx="45">
                  <c:v>201210</c:v>
                </c:pt>
                <c:pt idx="46">
                  <c:v>201211</c:v>
                </c:pt>
                <c:pt idx="47">
                  <c:v>201212</c:v>
                </c:pt>
              </c:numCache>
            </c:numRef>
          </c:cat>
          <c:val>
            <c:numRef>
              <c:f>Sorted_Default!$J$2:$J$49</c:f>
              <c:numCache>
                <c:formatCode>0.00%</c:formatCode>
                <c:ptCount val="48"/>
                <c:pt idx="0">
                  <c:v>4.0573760867118801E-2</c:v>
                </c:pt>
                <c:pt idx="1">
                  <c:v>3.4143805503845201E-2</c:v>
                </c:pt>
                <c:pt idx="2">
                  <c:v>3.1567312777042403E-2</c:v>
                </c:pt>
                <c:pt idx="3">
                  <c:v>2.9431233182549501E-2</c:v>
                </c:pt>
                <c:pt idx="4">
                  <c:v>2.8729140758514401E-2</c:v>
                </c:pt>
                <c:pt idx="5">
                  <c:v>2.28981170803308E-2</c:v>
                </c:pt>
                <c:pt idx="6">
                  <c:v>2.1179633215069799E-2</c:v>
                </c:pt>
                <c:pt idx="7">
                  <c:v>2.0302303135395001E-2</c:v>
                </c:pt>
                <c:pt idx="8">
                  <c:v>2.0869372412562402E-2</c:v>
                </c:pt>
                <c:pt idx="9">
                  <c:v>2.18829866498709E-2</c:v>
                </c:pt>
                <c:pt idx="10">
                  <c:v>2.1180789917707402E-2</c:v>
                </c:pt>
                <c:pt idx="11">
                  <c:v>1.9552342593669898E-2</c:v>
                </c:pt>
                <c:pt idx="12">
                  <c:v>1.4732618816196899E-2</c:v>
                </c:pt>
                <c:pt idx="13">
                  <c:v>1.28524284809828E-2</c:v>
                </c:pt>
                <c:pt idx="14">
                  <c:v>1.21721923351288E-2</c:v>
                </c:pt>
                <c:pt idx="15">
                  <c:v>1.1647098697722E-2</c:v>
                </c:pt>
                <c:pt idx="16">
                  <c:v>1.14443264901638E-2</c:v>
                </c:pt>
                <c:pt idx="17">
                  <c:v>1.2513413093984099E-2</c:v>
                </c:pt>
                <c:pt idx="18">
                  <c:v>1.25889573246241E-2</c:v>
                </c:pt>
                <c:pt idx="19">
                  <c:v>1.28487283363938E-2</c:v>
                </c:pt>
                <c:pt idx="20">
                  <c:v>1.22727639973164E-2</c:v>
                </c:pt>
                <c:pt idx="21">
                  <c:v>1.09873441979289E-2</c:v>
                </c:pt>
                <c:pt idx="22">
                  <c:v>1.01184835657477E-2</c:v>
                </c:pt>
                <c:pt idx="23">
                  <c:v>9.0721342712640693E-3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458560"/>
        <c:axId val="148164544"/>
      </c:lineChart>
      <c:catAx>
        <c:axId val="1394585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Pool Origination Vintage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48164544"/>
        <c:crosses val="autoZero"/>
        <c:auto val="1"/>
        <c:lblAlgn val="ctr"/>
        <c:lblOffset val="100"/>
        <c:noMultiLvlLbl val="0"/>
      </c:catAx>
      <c:valAx>
        <c:axId val="1481645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Foreclosure</a:t>
                </a:r>
              </a:p>
            </c:rich>
          </c:tx>
          <c:layout/>
          <c:overlay val="0"/>
        </c:title>
        <c:numFmt formatCode="0.00%" sourceLinked="1"/>
        <c:majorTickMark val="out"/>
        <c:minorTickMark val="none"/>
        <c:tickLblPos val="nextTo"/>
        <c:crossAx val="13945856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spPr>
    <a:solidFill>
      <a:srgbClr val="FFFFFF"/>
    </a:solidFill>
  </c:spPr>
  <c:txPr>
    <a:bodyPr/>
    <a:lstStyle/>
    <a:p>
      <a:pPr>
        <a:defRPr sz="1400">
          <a:latin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Sorted_Prepayment!$B$1</c:f>
              <c:strCache>
                <c:ptCount val="1"/>
                <c:pt idx="0">
                  <c:v>GSE Yr 1 Prepay</c:v>
                </c:pt>
              </c:strCache>
            </c:strRef>
          </c:tx>
          <c:spPr>
            <a:ln w="57150" cmpd="sng">
              <a:solidFill>
                <a:schemeClr val="bg1">
                  <a:lumMod val="50000"/>
                  <a:lumOff val="50000"/>
                </a:schemeClr>
              </a:solidFill>
            </a:ln>
          </c:spPr>
          <c:marker>
            <c:symbol val="none"/>
          </c:marker>
          <c:cat>
            <c:numRef>
              <c:f>Sorted_Prepayment!$A$2:$A$61</c:f>
              <c:numCache>
                <c:formatCode>General</c:formatCode>
                <c:ptCount val="60"/>
                <c:pt idx="0">
                  <c:v>200901</c:v>
                </c:pt>
                <c:pt idx="1">
                  <c:v>200902</c:v>
                </c:pt>
                <c:pt idx="2">
                  <c:v>200903</c:v>
                </c:pt>
                <c:pt idx="3">
                  <c:v>200904</c:v>
                </c:pt>
                <c:pt idx="4">
                  <c:v>200905</c:v>
                </c:pt>
                <c:pt idx="5">
                  <c:v>200906</c:v>
                </c:pt>
                <c:pt idx="6">
                  <c:v>200907</c:v>
                </c:pt>
                <c:pt idx="7">
                  <c:v>200908</c:v>
                </c:pt>
                <c:pt idx="8">
                  <c:v>200909</c:v>
                </c:pt>
                <c:pt idx="9">
                  <c:v>200910</c:v>
                </c:pt>
                <c:pt idx="10">
                  <c:v>200911</c:v>
                </c:pt>
                <c:pt idx="11">
                  <c:v>200912</c:v>
                </c:pt>
                <c:pt idx="12">
                  <c:v>201001</c:v>
                </c:pt>
                <c:pt idx="13">
                  <c:v>201002</c:v>
                </c:pt>
                <c:pt idx="14">
                  <c:v>201003</c:v>
                </c:pt>
                <c:pt idx="15">
                  <c:v>201004</c:v>
                </c:pt>
                <c:pt idx="16">
                  <c:v>201005</c:v>
                </c:pt>
                <c:pt idx="17">
                  <c:v>201006</c:v>
                </c:pt>
                <c:pt idx="18">
                  <c:v>201007</c:v>
                </c:pt>
                <c:pt idx="19">
                  <c:v>201008</c:v>
                </c:pt>
                <c:pt idx="20">
                  <c:v>201009</c:v>
                </c:pt>
                <c:pt idx="21">
                  <c:v>201010</c:v>
                </c:pt>
                <c:pt idx="22">
                  <c:v>201011</c:v>
                </c:pt>
                <c:pt idx="23">
                  <c:v>201012</c:v>
                </c:pt>
                <c:pt idx="24">
                  <c:v>201101</c:v>
                </c:pt>
                <c:pt idx="25">
                  <c:v>201102</c:v>
                </c:pt>
                <c:pt idx="26">
                  <c:v>201103</c:v>
                </c:pt>
                <c:pt idx="27">
                  <c:v>201104</c:v>
                </c:pt>
                <c:pt idx="28">
                  <c:v>201105</c:v>
                </c:pt>
                <c:pt idx="29">
                  <c:v>201106</c:v>
                </c:pt>
                <c:pt idx="30">
                  <c:v>201107</c:v>
                </c:pt>
                <c:pt idx="31">
                  <c:v>201108</c:v>
                </c:pt>
                <c:pt idx="32">
                  <c:v>201109</c:v>
                </c:pt>
                <c:pt idx="33">
                  <c:v>201110</c:v>
                </c:pt>
                <c:pt idx="34">
                  <c:v>201111</c:v>
                </c:pt>
                <c:pt idx="35">
                  <c:v>201112</c:v>
                </c:pt>
                <c:pt idx="36">
                  <c:v>201201</c:v>
                </c:pt>
                <c:pt idx="37">
                  <c:v>201202</c:v>
                </c:pt>
                <c:pt idx="38">
                  <c:v>201203</c:v>
                </c:pt>
                <c:pt idx="39">
                  <c:v>201204</c:v>
                </c:pt>
                <c:pt idx="40">
                  <c:v>201205</c:v>
                </c:pt>
                <c:pt idx="41">
                  <c:v>201206</c:v>
                </c:pt>
                <c:pt idx="42">
                  <c:v>201207</c:v>
                </c:pt>
                <c:pt idx="43">
                  <c:v>201208</c:v>
                </c:pt>
                <c:pt idx="44">
                  <c:v>201209</c:v>
                </c:pt>
                <c:pt idx="45">
                  <c:v>201210</c:v>
                </c:pt>
                <c:pt idx="46">
                  <c:v>201211</c:v>
                </c:pt>
                <c:pt idx="47">
                  <c:v>201212</c:v>
                </c:pt>
                <c:pt idx="48">
                  <c:v>201301</c:v>
                </c:pt>
                <c:pt idx="49">
                  <c:v>201302</c:v>
                </c:pt>
                <c:pt idx="50">
                  <c:v>201303</c:v>
                </c:pt>
                <c:pt idx="51">
                  <c:v>201304</c:v>
                </c:pt>
                <c:pt idx="52">
                  <c:v>201305</c:v>
                </c:pt>
                <c:pt idx="53">
                  <c:v>201306</c:v>
                </c:pt>
                <c:pt idx="54">
                  <c:v>201307</c:v>
                </c:pt>
                <c:pt idx="55">
                  <c:v>201308</c:v>
                </c:pt>
                <c:pt idx="56">
                  <c:v>201309</c:v>
                </c:pt>
                <c:pt idx="57">
                  <c:v>201310</c:v>
                </c:pt>
                <c:pt idx="58">
                  <c:v>201311</c:v>
                </c:pt>
                <c:pt idx="59">
                  <c:v>201312</c:v>
                </c:pt>
              </c:numCache>
            </c:numRef>
          </c:cat>
          <c:val>
            <c:numRef>
              <c:f>Sorted_Prepayment!$B$2:$B$61</c:f>
              <c:numCache>
                <c:formatCode>0%</c:formatCode>
                <c:ptCount val="60"/>
                <c:pt idx="0">
                  <c:v>3.7973750382661799E-2</c:v>
                </c:pt>
                <c:pt idx="1">
                  <c:v>2.0769594237208401E-2</c:v>
                </c:pt>
                <c:pt idx="2">
                  <c:v>2.2643059492111199E-2</c:v>
                </c:pt>
                <c:pt idx="3">
                  <c:v>1.8403135240078E-2</c:v>
                </c:pt>
                <c:pt idx="4">
                  <c:v>1.68789513409138E-2</c:v>
                </c:pt>
                <c:pt idx="5">
                  <c:v>2.4260561913251901E-2</c:v>
                </c:pt>
                <c:pt idx="6">
                  <c:v>3.74969840049744E-2</c:v>
                </c:pt>
                <c:pt idx="7">
                  <c:v>5.07944859564304E-2</c:v>
                </c:pt>
                <c:pt idx="8">
                  <c:v>6.2125716358423198E-2</c:v>
                </c:pt>
                <c:pt idx="9">
                  <c:v>6.8754203617572798E-2</c:v>
                </c:pt>
                <c:pt idx="10">
                  <c:v>8.2036122679710402E-2</c:v>
                </c:pt>
                <c:pt idx="11">
                  <c:v>8.7366096675395896E-2</c:v>
                </c:pt>
                <c:pt idx="12">
                  <c:v>9.7543492913246099E-2</c:v>
                </c:pt>
                <c:pt idx="13">
                  <c:v>0.100656591355801</c:v>
                </c:pt>
                <c:pt idx="14">
                  <c:v>9.2713125050067902E-2</c:v>
                </c:pt>
                <c:pt idx="15">
                  <c:v>9.4830289483070304E-2</c:v>
                </c:pt>
                <c:pt idx="16">
                  <c:v>9.7536683082580497E-2</c:v>
                </c:pt>
                <c:pt idx="17">
                  <c:v>8.1749901175498907E-2</c:v>
                </c:pt>
                <c:pt idx="18">
                  <c:v>5.7627514004707302E-2</c:v>
                </c:pt>
                <c:pt idx="19">
                  <c:v>3.6621514707803698E-2</c:v>
                </c:pt>
                <c:pt idx="20">
                  <c:v>3.3349905163049698E-2</c:v>
                </c:pt>
                <c:pt idx="21">
                  <c:v>3.6761060357093797E-2</c:v>
                </c:pt>
                <c:pt idx="22">
                  <c:v>3.76475676894188E-2</c:v>
                </c:pt>
                <c:pt idx="23">
                  <c:v>4.7771450132131597E-2</c:v>
                </c:pt>
                <c:pt idx="24">
                  <c:v>7.3475435376167297E-2</c:v>
                </c:pt>
                <c:pt idx="25">
                  <c:v>0.105026908218861</c:v>
                </c:pt>
                <c:pt idx="26">
                  <c:v>0.14706578850746199</c:v>
                </c:pt>
                <c:pt idx="27">
                  <c:v>0.15331922471523299</c:v>
                </c:pt>
                <c:pt idx="28">
                  <c:v>0.15642304718494399</c:v>
                </c:pt>
                <c:pt idx="29">
                  <c:v>0.13548436760902399</c:v>
                </c:pt>
                <c:pt idx="30">
                  <c:v>0.133069694042206</c:v>
                </c:pt>
                <c:pt idx="31">
                  <c:v>0.13714613020420099</c:v>
                </c:pt>
                <c:pt idx="32">
                  <c:v>0.14895437657833099</c:v>
                </c:pt>
                <c:pt idx="33">
                  <c:v>0.136736005544662</c:v>
                </c:pt>
                <c:pt idx="34">
                  <c:v>0.13350653648376501</c:v>
                </c:pt>
                <c:pt idx="35">
                  <c:v>0.11303758621215799</c:v>
                </c:pt>
                <c:pt idx="36">
                  <c:v>0.112259969115257</c:v>
                </c:pt>
                <c:pt idx="37">
                  <c:v>9.6112646162509904E-2</c:v>
                </c:pt>
                <c:pt idx="38">
                  <c:v>8.3036795258522006E-2</c:v>
                </c:pt>
                <c:pt idx="39">
                  <c:v>8.4760122001171098E-2</c:v>
                </c:pt>
                <c:pt idx="40">
                  <c:v>7.9313404858112294E-2</c:v>
                </c:pt>
                <c:pt idx="41">
                  <c:v>6.90769553184509E-2</c:v>
                </c:pt>
                <c:pt idx="42">
                  <c:v>5.3551733493804897E-2</c:v>
                </c:pt>
                <c:pt idx="43">
                  <c:v>4.06611226499081E-2</c:v>
                </c:pt>
                <c:pt idx="44">
                  <c:v>3.3799871802330003E-2</c:v>
                </c:pt>
                <c:pt idx="45">
                  <c:v>3.0173800885677299E-2</c:v>
                </c:pt>
                <c:pt idx="46">
                  <c:v>2.8322985395789101E-2</c:v>
                </c:pt>
                <c:pt idx="47">
                  <c:v>2.6731450110673901E-2</c:v>
                </c:pt>
                <c:pt idx="48">
                  <c:v>2.57331840693951E-2</c:v>
                </c:pt>
                <c:pt idx="49">
                  <c:v>2.4513263255357701E-2</c:v>
                </c:pt>
                <c:pt idx="50">
                  <c:v>2.3814763873815498E-2</c:v>
                </c:pt>
                <c:pt idx="51">
                  <c:v>2.1029477939009701E-2</c:v>
                </c:pt>
                <c:pt idx="52">
                  <c:v>1.98663920164108E-2</c:v>
                </c:pt>
                <c:pt idx="53">
                  <c:v>2.06838231533766E-2</c:v>
                </c:pt>
                <c:pt idx="54">
                  <c:v>3.0249318107962601E-2</c:v>
                </c:pt>
                <c:pt idx="55">
                  <c:v>4.1477702558040598E-2</c:v>
                </c:pt>
                <c:pt idx="56">
                  <c:v>5.1151558756828301E-2</c:v>
                </c:pt>
                <c:pt idx="57">
                  <c:v>4.5767568051814998E-2</c:v>
                </c:pt>
                <c:pt idx="58">
                  <c:v>4.1683692485094098E-2</c:v>
                </c:pt>
                <c:pt idx="59">
                  <c:v>5.0867728888988502E-2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Sorted_Prepayment!$C$1</c:f>
              <c:strCache>
                <c:ptCount val="1"/>
                <c:pt idx="0">
                  <c:v>GSE Yr 2 Prepay</c:v>
                </c:pt>
              </c:strCache>
            </c:strRef>
          </c:tx>
          <c:spPr>
            <a:ln w="57150" cmpd="sng"/>
          </c:spPr>
          <c:marker>
            <c:symbol val="none"/>
          </c:marker>
          <c:cat>
            <c:numRef>
              <c:f>Sorted_Prepayment!$A$2:$A$61</c:f>
              <c:numCache>
                <c:formatCode>General</c:formatCode>
                <c:ptCount val="60"/>
                <c:pt idx="0">
                  <c:v>200901</c:v>
                </c:pt>
                <c:pt idx="1">
                  <c:v>200902</c:v>
                </c:pt>
                <c:pt idx="2">
                  <c:v>200903</c:v>
                </c:pt>
                <c:pt idx="3">
                  <c:v>200904</c:v>
                </c:pt>
                <c:pt idx="4">
                  <c:v>200905</c:v>
                </c:pt>
                <c:pt idx="5">
                  <c:v>200906</c:v>
                </c:pt>
                <c:pt idx="6">
                  <c:v>200907</c:v>
                </c:pt>
                <c:pt idx="7">
                  <c:v>200908</c:v>
                </c:pt>
                <c:pt idx="8">
                  <c:v>200909</c:v>
                </c:pt>
                <c:pt idx="9">
                  <c:v>200910</c:v>
                </c:pt>
                <c:pt idx="10">
                  <c:v>200911</c:v>
                </c:pt>
                <c:pt idx="11">
                  <c:v>200912</c:v>
                </c:pt>
                <c:pt idx="12">
                  <c:v>201001</c:v>
                </c:pt>
                <c:pt idx="13">
                  <c:v>201002</c:v>
                </c:pt>
                <c:pt idx="14">
                  <c:v>201003</c:v>
                </c:pt>
                <c:pt idx="15">
                  <c:v>201004</c:v>
                </c:pt>
                <c:pt idx="16">
                  <c:v>201005</c:v>
                </c:pt>
                <c:pt idx="17">
                  <c:v>201006</c:v>
                </c:pt>
                <c:pt idx="18">
                  <c:v>201007</c:v>
                </c:pt>
                <c:pt idx="19">
                  <c:v>201008</c:v>
                </c:pt>
                <c:pt idx="20">
                  <c:v>201009</c:v>
                </c:pt>
                <c:pt idx="21">
                  <c:v>201010</c:v>
                </c:pt>
                <c:pt idx="22">
                  <c:v>201011</c:v>
                </c:pt>
                <c:pt idx="23">
                  <c:v>201012</c:v>
                </c:pt>
                <c:pt idx="24">
                  <c:v>201101</c:v>
                </c:pt>
                <c:pt idx="25">
                  <c:v>201102</c:v>
                </c:pt>
                <c:pt idx="26">
                  <c:v>201103</c:v>
                </c:pt>
                <c:pt idx="27">
                  <c:v>201104</c:v>
                </c:pt>
                <c:pt idx="28">
                  <c:v>201105</c:v>
                </c:pt>
                <c:pt idx="29">
                  <c:v>201106</c:v>
                </c:pt>
                <c:pt idx="30">
                  <c:v>201107</c:v>
                </c:pt>
                <c:pt idx="31">
                  <c:v>201108</c:v>
                </c:pt>
                <c:pt idx="32">
                  <c:v>201109</c:v>
                </c:pt>
                <c:pt idx="33">
                  <c:v>201110</c:v>
                </c:pt>
                <c:pt idx="34">
                  <c:v>201111</c:v>
                </c:pt>
                <c:pt idx="35">
                  <c:v>201112</c:v>
                </c:pt>
                <c:pt idx="36">
                  <c:v>201201</c:v>
                </c:pt>
                <c:pt idx="37">
                  <c:v>201202</c:v>
                </c:pt>
                <c:pt idx="38">
                  <c:v>201203</c:v>
                </c:pt>
                <c:pt idx="39">
                  <c:v>201204</c:v>
                </c:pt>
                <c:pt idx="40">
                  <c:v>201205</c:v>
                </c:pt>
                <c:pt idx="41">
                  <c:v>201206</c:v>
                </c:pt>
                <c:pt idx="42">
                  <c:v>201207</c:v>
                </c:pt>
                <c:pt idx="43">
                  <c:v>201208</c:v>
                </c:pt>
                <c:pt idx="44">
                  <c:v>201209</c:v>
                </c:pt>
                <c:pt idx="45">
                  <c:v>201210</c:v>
                </c:pt>
                <c:pt idx="46">
                  <c:v>201211</c:v>
                </c:pt>
                <c:pt idx="47">
                  <c:v>201212</c:v>
                </c:pt>
                <c:pt idx="48">
                  <c:v>201301</c:v>
                </c:pt>
                <c:pt idx="49">
                  <c:v>201302</c:v>
                </c:pt>
                <c:pt idx="50">
                  <c:v>201303</c:v>
                </c:pt>
                <c:pt idx="51">
                  <c:v>201304</c:v>
                </c:pt>
                <c:pt idx="52">
                  <c:v>201305</c:v>
                </c:pt>
                <c:pt idx="53">
                  <c:v>201306</c:v>
                </c:pt>
                <c:pt idx="54">
                  <c:v>201307</c:v>
                </c:pt>
                <c:pt idx="55">
                  <c:v>201308</c:v>
                </c:pt>
                <c:pt idx="56">
                  <c:v>201309</c:v>
                </c:pt>
                <c:pt idx="57">
                  <c:v>201310</c:v>
                </c:pt>
                <c:pt idx="58">
                  <c:v>201311</c:v>
                </c:pt>
                <c:pt idx="59">
                  <c:v>201312</c:v>
                </c:pt>
              </c:numCache>
            </c:numRef>
          </c:cat>
          <c:val>
            <c:numRef>
              <c:f>Sorted_Prepayment!$C$2:$C$61</c:f>
              <c:numCache>
                <c:formatCode>0%</c:formatCode>
                <c:ptCount val="60"/>
                <c:pt idx="0">
                  <c:v>0.19038404524326299</c:v>
                </c:pt>
                <c:pt idx="1">
                  <c:v>0.14740218222141299</c:v>
                </c:pt>
                <c:pt idx="2">
                  <c:v>0.13988593220710799</c:v>
                </c:pt>
                <c:pt idx="3">
                  <c:v>0.119936600327492</c:v>
                </c:pt>
                <c:pt idx="4">
                  <c:v>0.102201201021671</c:v>
                </c:pt>
                <c:pt idx="5">
                  <c:v>0.11841187626123401</c:v>
                </c:pt>
                <c:pt idx="6">
                  <c:v>0.157320261001587</c:v>
                </c:pt>
                <c:pt idx="7">
                  <c:v>0.175075933337212</c:v>
                </c:pt>
                <c:pt idx="8">
                  <c:v>0.18429799377918199</c:v>
                </c:pt>
                <c:pt idx="9">
                  <c:v>0.18263819813728299</c:v>
                </c:pt>
                <c:pt idx="10">
                  <c:v>0.195857614278793</c:v>
                </c:pt>
                <c:pt idx="11">
                  <c:v>0.19599930942058599</c:v>
                </c:pt>
                <c:pt idx="12">
                  <c:v>0.21311211585998499</c:v>
                </c:pt>
                <c:pt idx="13">
                  <c:v>0.23199537396431</c:v>
                </c:pt>
                <c:pt idx="14">
                  <c:v>0.23988287150859799</c:v>
                </c:pt>
                <c:pt idx="15">
                  <c:v>0.26160421967506398</c:v>
                </c:pt>
                <c:pt idx="16">
                  <c:v>0.28291684389114402</c:v>
                </c:pt>
                <c:pt idx="17">
                  <c:v>0.27976599335670499</c:v>
                </c:pt>
                <c:pt idx="18">
                  <c:v>0.259058237075806</c:v>
                </c:pt>
                <c:pt idx="19">
                  <c:v>0.23672400414943701</c:v>
                </c:pt>
                <c:pt idx="20">
                  <c:v>0.21878366172313701</c:v>
                </c:pt>
                <c:pt idx="21">
                  <c:v>0.20885901153087599</c:v>
                </c:pt>
                <c:pt idx="22">
                  <c:v>0.20025964081287401</c:v>
                </c:pt>
                <c:pt idx="23">
                  <c:v>0.218191549181938</c:v>
                </c:pt>
                <c:pt idx="24">
                  <c:v>0.25490543246269198</c:v>
                </c:pt>
                <c:pt idx="25">
                  <c:v>0.29448804259300199</c:v>
                </c:pt>
                <c:pt idx="26">
                  <c:v>0.35411736369133001</c:v>
                </c:pt>
                <c:pt idx="27">
                  <c:v>0.37366014719009399</c:v>
                </c:pt>
                <c:pt idx="28">
                  <c:v>0.38671508431434598</c:v>
                </c:pt>
                <c:pt idx="29">
                  <c:v>0.37414926290512102</c:v>
                </c:pt>
                <c:pt idx="30">
                  <c:v>0.36639198660850503</c:v>
                </c:pt>
                <c:pt idx="31">
                  <c:v>0.34259754419326799</c:v>
                </c:pt>
                <c:pt idx="32">
                  <c:v>0.34088122844696001</c:v>
                </c:pt>
                <c:pt idx="33">
                  <c:v>0.29207366704940801</c:v>
                </c:pt>
                <c:pt idx="34">
                  <c:v>0.26559755206108099</c:v>
                </c:pt>
                <c:pt idx="35">
                  <c:v>0.22336550056934401</c:v>
                </c:pt>
                <c:pt idx="36">
                  <c:v>0.201212093234062</c:v>
                </c:pt>
                <c:pt idx="37">
                  <c:v>0.171814739704132</c:v>
                </c:pt>
                <c:pt idx="38">
                  <c:v>0.15018138289451599</c:v>
                </c:pt>
                <c:pt idx="39">
                  <c:v>0.149521663784981</c:v>
                </c:pt>
                <c:pt idx="40">
                  <c:v>0.13327413797378501</c:v>
                </c:pt>
                <c:pt idx="41">
                  <c:v>0.11640228331089</c:v>
                </c:pt>
                <c:pt idx="42">
                  <c:v>9.7489506006240803E-2</c:v>
                </c:pt>
                <c:pt idx="43">
                  <c:v>8.3291672170162201E-2</c:v>
                </c:pt>
                <c:pt idx="44">
                  <c:v>7.9488806426525102E-2</c:v>
                </c:pt>
                <c:pt idx="45">
                  <c:v>7.4251689016819E-2</c:v>
                </c:pt>
                <c:pt idx="46">
                  <c:v>7.2408795356750502E-2</c:v>
                </c:pt>
                <c:pt idx="47">
                  <c:v>6.9702707231044797E-2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Sorted_Prepayment!$D$1</c:f>
              <c:strCache>
                <c:ptCount val="1"/>
                <c:pt idx="0">
                  <c:v>GSE Yr 3 Prepay</c:v>
                </c:pt>
              </c:strCache>
            </c:strRef>
          </c:tx>
          <c:spPr>
            <a:ln w="57150" cmpd="sng">
              <a:solidFill>
                <a:srgbClr val="FF6600"/>
              </a:solidFill>
            </a:ln>
          </c:spPr>
          <c:marker>
            <c:symbol val="none"/>
          </c:marker>
          <c:cat>
            <c:numRef>
              <c:f>Sorted_Prepayment!$A$2:$A$61</c:f>
              <c:numCache>
                <c:formatCode>General</c:formatCode>
                <c:ptCount val="60"/>
                <c:pt idx="0">
                  <c:v>200901</c:v>
                </c:pt>
                <c:pt idx="1">
                  <c:v>200902</c:v>
                </c:pt>
                <c:pt idx="2">
                  <c:v>200903</c:v>
                </c:pt>
                <c:pt idx="3">
                  <c:v>200904</c:v>
                </c:pt>
                <c:pt idx="4">
                  <c:v>200905</c:v>
                </c:pt>
                <c:pt idx="5">
                  <c:v>200906</c:v>
                </c:pt>
                <c:pt idx="6">
                  <c:v>200907</c:v>
                </c:pt>
                <c:pt idx="7">
                  <c:v>200908</c:v>
                </c:pt>
                <c:pt idx="8">
                  <c:v>200909</c:v>
                </c:pt>
                <c:pt idx="9">
                  <c:v>200910</c:v>
                </c:pt>
                <c:pt idx="10">
                  <c:v>200911</c:v>
                </c:pt>
                <c:pt idx="11">
                  <c:v>200912</c:v>
                </c:pt>
                <c:pt idx="12">
                  <c:v>201001</c:v>
                </c:pt>
                <c:pt idx="13">
                  <c:v>201002</c:v>
                </c:pt>
                <c:pt idx="14">
                  <c:v>201003</c:v>
                </c:pt>
                <c:pt idx="15">
                  <c:v>201004</c:v>
                </c:pt>
                <c:pt idx="16">
                  <c:v>201005</c:v>
                </c:pt>
                <c:pt idx="17">
                  <c:v>201006</c:v>
                </c:pt>
                <c:pt idx="18">
                  <c:v>201007</c:v>
                </c:pt>
                <c:pt idx="19">
                  <c:v>201008</c:v>
                </c:pt>
                <c:pt idx="20">
                  <c:v>201009</c:v>
                </c:pt>
                <c:pt idx="21">
                  <c:v>201010</c:v>
                </c:pt>
                <c:pt idx="22">
                  <c:v>201011</c:v>
                </c:pt>
                <c:pt idx="23">
                  <c:v>201012</c:v>
                </c:pt>
                <c:pt idx="24">
                  <c:v>201101</c:v>
                </c:pt>
                <c:pt idx="25">
                  <c:v>201102</c:v>
                </c:pt>
                <c:pt idx="26">
                  <c:v>201103</c:v>
                </c:pt>
                <c:pt idx="27">
                  <c:v>201104</c:v>
                </c:pt>
                <c:pt idx="28">
                  <c:v>201105</c:v>
                </c:pt>
                <c:pt idx="29">
                  <c:v>201106</c:v>
                </c:pt>
                <c:pt idx="30">
                  <c:v>201107</c:v>
                </c:pt>
                <c:pt idx="31">
                  <c:v>201108</c:v>
                </c:pt>
                <c:pt idx="32">
                  <c:v>201109</c:v>
                </c:pt>
                <c:pt idx="33">
                  <c:v>201110</c:v>
                </c:pt>
                <c:pt idx="34">
                  <c:v>201111</c:v>
                </c:pt>
                <c:pt idx="35">
                  <c:v>201112</c:v>
                </c:pt>
                <c:pt idx="36">
                  <c:v>201201</c:v>
                </c:pt>
                <c:pt idx="37">
                  <c:v>201202</c:v>
                </c:pt>
                <c:pt idx="38">
                  <c:v>201203</c:v>
                </c:pt>
                <c:pt idx="39">
                  <c:v>201204</c:v>
                </c:pt>
                <c:pt idx="40">
                  <c:v>201205</c:v>
                </c:pt>
                <c:pt idx="41">
                  <c:v>201206</c:v>
                </c:pt>
                <c:pt idx="42">
                  <c:v>201207</c:v>
                </c:pt>
                <c:pt idx="43">
                  <c:v>201208</c:v>
                </c:pt>
                <c:pt idx="44">
                  <c:v>201209</c:v>
                </c:pt>
                <c:pt idx="45">
                  <c:v>201210</c:v>
                </c:pt>
                <c:pt idx="46">
                  <c:v>201211</c:v>
                </c:pt>
                <c:pt idx="47">
                  <c:v>201212</c:v>
                </c:pt>
                <c:pt idx="48">
                  <c:v>201301</c:v>
                </c:pt>
                <c:pt idx="49">
                  <c:v>201302</c:v>
                </c:pt>
                <c:pt idx="50">
                  <c:v>201303</c:v>
                </c:pt>
                <c:pt idx="51">
                  <c:v>201304</c:v>
                </c:pt>
                <c:pt idx="52">
                  <c:v>201305</c:v>
                </c:pt>
                <c:pt idx="53">
                  <c:v>201306</c:v>
                </c:pt>
                <c:pt idx="54">
                  <c:v>201307</c:v>
                </c:pt>
                <c:pt idx="55">
                  <c:v>201308</c:v>
                </c:pt>
                <c:pt idx="56">
                  <c:v>201309</c:v>
                </c:pt>
                <c:pt idx="57">
                  <c:v>201310</c:v>
                </c:pt>
                <c:pt idx="58">
                  <c:v>201311</c:v>
                </c:pt>
                <c:pt idx="59">
                  <c:v>201312</c:v>
                </c:pt>
              </c:numCache>
            </c:numRef>
          </c:cat>
          <c:val>
            <c:numRef>
              <c:f>Sorted_Prepayment!$D$2:$D$61</c:f>
              <c:numCache>
                <c:formatCode>0%</c:formatCode>
                <c:ptCount val="60"/>
                <c:pt idx="0">
                  <c:v>0.35112312436103799</c:v>
                </c:pt>
                <c:pt idx="1">
                  <c:v>0.32593566179275502</c:v>
                </c:pt>
                <c:pt idx="2">
                  <c:v>0.32791757583618197</c:v>
                </c:pt>
                <c:pt idx="3">
                  <c:v>0.30779379606246898</c:v>
                </c:pt>
                <c:pt idx="4">
                  <c:v>0.26516380906105003</c:v>
                </c:pt>
                <c:pt idx="5">
                  <c:v>0.283441811800003</c:v>
                </c:pt>
                <c:pt idx="6">
                  <c:v>0.33887434005737299</c:v>
                </c:pt>
                <c:pt idx="7">
                  <c:v>0.36661896109580999</c:v>
                </c:pt>
                <c:pt idx="8">
                  <c:v>0.38439461588859603</c:v>
                </c:pt>
                <c:pt idx="9">
                  <c:v>0.39182165265083302</c:v>
                </c:pt>
                <c:pt idx="10">
                  <c:v>0.40457141399383501</c:v>
                </c:pt>
                <c:pt idx="11">
                  <c:v>0.40743559598922702</c:v>
                </c:pt>
                <c:pt idx="12">
                  <c:v>0.42041891813278198</c:v>
                </c:pt>
                <c:pt idx="13">
                  <c:v>0.43291625380516002</c:v>
                </c:pt>
                <c:pt idx="14">
                  <c:v>0.44660162925720198</c:v>
                </c:pt>
                <c:pt idx="15">
                  <c:v>0.474596977233887</c:v>
                </c:pt>
                <c:pt idx="16">
                  <c:v>0.49693197011947599</c:v>
                </c:pt>
                <c:pt idx="17">
                  <c:v>0.50501209497451804</c:v>
                </c:pt>
                <c:pt idx="18">
                  <c:v>0.48649770021438599</c:v>
                </c:pt>
                <c:pt idx="19">
                  <c:v>0.45233941078186002</c:v>
                </c:pt>
                <c:pt idx="20">
                  <c:v>0.41776451468467701</c:v>
                </c:pt>
                <c:pt idx="21">
                  <c:v>0.385295569896698</c:v>
                </c:pt>
                <c:pt idx="22">
                  <c:v>0.35224276781082098</c:v>
                </c:pt>
                <c:pt idx="23">
                  <c:v>0.35174784064292902</c:v>
                </c:pt>
                <c:pt idx="24">
                  <c:v>0.38015246391296398</c:v>
                </c:pt>
                <c:pt idx="25">
                  <c:v>0.41415107250213601</c:v>
                </c:pt>
                <c:pt idx="26">
                  <c:v>0.47093391418456998</c:v>
                </c:pt>
                <c:pt idx="27">
                  <c:v>0.478528022766113</c:v>
                </c:pt>
                <c:pt idx="28">
                  <c:v>0.47184246778488198</c:v>
                </c:pt>
                <c:pt idx="29">
                  <c:v>0.447422415018082</c:v>
                </c:pt>
                <c:pt idx="30">
                  <c:v>0.431984752416611</c:v>
                </c:pt>
                <c:pt idx="31">
                  <c:v>0.40313696861267101</c:v>
                </c:pt>
                <c:pt idx="32">
                  <c:v>0.395642459392548</c:v>
                </c:pt>
                <c:pt idx="33">
                  <c:v>0.345166325569153</c:v>
                </c:pt>
                <c:pt idx="34">
                  <c:v>0.31988891959190402</c:v>
                </c:pt>
                <c:pt idx="35">
                  <c:v>0.28133067488670299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Sorted_Prepayment!$E$1</c:f>
              <c:strCache>
                <c:ptCount val="1"/>
                <c:pt idx="0">
                  <c:v>GSE Yr 4 Prepay</c:v>
                </c:pt>
              </c:strCache>
            </c:strRef>
          </c:tx>
          <c:spPr>
            <a:ln w="57150" cmpd="sng">
              <a:solidFill>
                <a:srgbClr val="FFCC00"/>
              </a:solidFill>
            </a:ln>
          </c:spPr>
          <c:marker>
            <c:symbol val="none"/>
          </c:marker>
          <c:cat>
            <c:numRef>
              <c:f>Sorted_Prepayment!$A$2:$A$61</c:f>
              <c:numCache>
                <c:formatCode>General</c:formatCode>
                <c:ptCount val="60"/>
                <c:pt idx="0">
                  <c:v>200901</c:v>
                </c:pt>
                <c:pt idx="1">
                  <c:v>200902</c:v>
                </c:pt>
                <c:pt idx="2">
                  <c:v>200903</c:v>
                </c:pt>
                <c:pt idx="3">
                  <c:v>200904</c:v>
                </c:pt>
                <c:pt idx="4">
                  <c:v>200905</c:v>
                </c:pt>
                <c:pt idx="5">
                  <c:v>200906</c:v>
                </c:pt>
                <c:pt idx="6">
                  <c:v>200907</c:v>
                </c:pt>
                <c:pt idx="7">
                  <c:v>200908</c:v>
                </c:pt>
                <c:pt idx="8">
                  <c:v>200909</c:v>
                </c:pt>
                <c:pt idx="9">
                  <c:v>200910</c:v>
                </c:pt>
                <c:pt idx="10">
                  <c:v>200911</c:v>
                </c:pt>
                <c:pt idx="11">
                  <c:v>200912</c:v>
                </c:pt>
                <c:pt idx="12">
                  <c:v>201001</c:v>
                </c:pt>
                <c:pt idx="13">
                  <c:v>201002</c:v>
                </c:pt>
                <c:pt idx="14">
                  <c:v>201003</c:v>
                </c:pt>
                <c:pt idx="15">
                  <c:v>201004</c:v>
                </c:pt>
                <c:pt idx="16">
                  <c:v>201005</c:v>
                </c:pt>
                <c:pt idx="17">
                  <c:v>201006</c:v>
                </c:pt>
                <c:pt idx="18">
                  <c:v>201007</c:v>
                </c:pt>
                <c:pt idx="19">
                  <c:v>201008</c:v>
                </c:pt>
                <c:pt idx="20">
                  <c:v>201009</c:v>
                </c:pt>
                <c:pt idx="21">
                  <c:v>201010</c:v>
                </c:pt>
                <c:pt idx="22">
                  <c:v>201011</c:v>
                </c:pt>
                <c:pt idx="23">
                  <c:v>201012</c:v>
                </c:pt>
                <c:pt idx="24">
                  <c:v>201101</c:v>
                </c:pt>
                <c:pt idx="25">
                  <c:v>201102</c:v>
                </c:pt>
                <c:pt idx="26">
                  <c:v>201103</c:v>
                </c:pt>
                <c:pt idx="27">
                  <c:v>201104</c:v>
                </c:pt>
                <c:pt idx="28">
                  <c:v>201105</c:v>
                </c:pt>
                <c:pt idx="29">
                  <c:v>201106</c:v>
                </c:pt>
                <c:pt idx="30">
                  <c:v>201107</c:v>
                </c:pt>
                <c:pt idx="31">
                  <c:v>201108</c:v>
                </c:pt>
                <c:pt idx="32">
                  <c:v>201109</c:v>
                </c:pt>
                <c:pt idx="33">
                  <c:v>201110</c:v>
                </c:pt>
                <c:pt idx="34">
                  <c:v>201111</c:v>
                </c:pt>
                <c:pt idx="35">
                  <c:v>201112</c:v>
                </c:pt>
                <c:pt idx="36">
                  <c:v>201201</c:v>
                </c:pt>
                <c:pt idx="37">
                  <c:v>201202</c:v>
                </c:pt>
                <c:pt idx="38">
                  <c:v>201203</c:v>
                </c:pt>
                <c:pt idx="39">
                  <c:v>201204</c:v>
                </c:pt>
                <c:pt idx="40">
                  <c:v>201205</c:v>
                </c:pt>
                <c:pt idx="41">
                  <c:v>201206</c:v>
                </c:pt>
                <c:pt idx="42">
                  <c:v>201207</c:v>
                </c:pt>
                <c:pt idx="43">
                  <c:v>201208</c:v>
                </c:pt>
                <c:pt idx="44">
                  <c:v>201209</c:v>
                </c:pt>
                <c:pt idx="45">
                  <c:v>201210</c:v>
                </c:pt>
                <c:pt idx="46">
                  <c:v>201211</c:v>
                </c:pt>
                <c:pt idx="47">
                  <c:v>201212</c:v>
                </c:pt>
                <c:pt idx="48">
                  <c:v>201301</c:v>
                </c:pt>
                <c:pt idx="49">
                  <c:v>201302</c:v>
                </c:pt>
                <c:pt idx="50">
                  <c:v>201303</c:v>
                </c:pt>
                <c:pt idx="51">
                  <c:v>201304</c:v>
                </c:pt>
                <c:pt idx="52">
                  <c:v>201305</c:v>
                </c:pt>
                <c:pt idx="53">
                  <c:v>201306</c:v>
                </c:pt>
                <c:pt idx="54">
                  <c:v>201307</c:v>
                </c:pt>
                <c:pt idx="55">
                  <c:v>201308</c:v>
                </c:pt>
                <c:pt idx="56">
                  <c:v>201309</c:v>
                </c:pt>
                <c:pt idx="57">
                  <c:v>201310</c:v>
                </c:pt>
                <c:pt idx="58">
                  <c:v>201311</c:v>
                </c:pt>
                <c:pt idx="59">
                  <c:v>201312</c:v>
                </c:pt>
              </c:numCache>
            </c:numRef>
          </c:cat>
          <c:val>
            <c:numRef>
              <c:f>Sorted_Prepayment!$E$2:$E$61</c:f>
              <c:numCache>
                <c:formatCode>0%</c:formatCode>
                <c:ptCount val="60"/>
                <c:pt idx="0">
                  <c:v>0.61559331417083696</c:v>
                </c:pt>
                <c:pt idx="1">
                  <c:v>0.59946203231811501</c:v>
                </c:pt>
                <c:pt idx="2">
                  <c:v>0.59405207633972201</c:v>
                </c:pt>
                <c:pt idx="3">
                  <c:v>0.563837110996246</c:v>
                </c:pt>
                <c:pt idx="4">
                  <c:v>0.49257650971412698</c:v>
                </c:pt>
                <c:pt idx="5">
                  <c:v>0.49530041217803999</c:v>
                </c:pt>
                <c:pt idx="6">
                  <c:v>0.53293049335479703</c:v>
                </c:pt>
                <c:pt idx="7">
                  <c:v>0.55354321002960205</c:v>
                </c:pt>
                <c:pt idx="8">
                  <c:v>0.55888253450393699</c:v>
                </c:pt>
                <c:pt idx="9">
                  <c:v>0.56108701229095503</c:v>
                </c:pt>
                <c:pt idx="10">
                  <c:v>0.563701212406158</c:v>
                </c:pt>
                <c:pt idx="11">
                  <c:v>0.55255752801895097</c:v>
                </c:pt>
                <c:pt idx="12">
                  <c:v>0.55315262079238903</c:v>
                </c:pt>
                <c:pt idx="13">
                  <c:v>0.55886602401733398</c:v>
                </c:pt>
                <c:pt idx="14">
                  <c:v>0.55787009000778198</c:v>
                </c:pt>
                <c:pt idx="15">
                  <c:v>0.573172926902771</c:v>
                </c:pt>
                <c:pt idx="16">
                  <c:v>0.58417075872421298</c:v>
                </c:pt>
                <c:pt idx="17">
                  <c:v>0.577575623989105</c:v>
                </c:pt>
                <c:pt idx="18">
                  <c:v>0.54792612791061401</c:v>
                </c:pt>
                <c:pt idx="19">
                  <c:v>0.50786727666854903</c:v>
                </c:pt>
                <c:pt idx="20">
                  <c:v>0.47047531604766801</c:v>
                </c:pt>
                <c:pt idx="21">
                  <c:v>0.43920445442199701</c:v>
                </c:pt>
                <c:pt idx="22">
                  <c:v>0.40434622764587402</c:v>
                </c:pt>
                <c:pt idx="23">
                  <c:v>0.41087102890014598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7994112"/>
        <c:axId val="148455424"/>
      </c:lineChart>
      <c:catAx>
        <c:axId val="1479941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Pool Origination Vintage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48455424"/>
        <c:crosses val="autoZero"/>
        <c:auto val="1"/>
        <c:lblAlgn val="ctr"/>
        <c:lblOffset val="100"/>
        <c:noMultiLvlLbl val="0"/>
      </c:catAx>
      <c:valAx>
        <c:axId val="14845542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Prepay</a:t>
                </a:r>
              </a:p>
              <a:p>
                <a:pPr>
                  <a:defRPr/>
                </a:pPr>
                <a:endParaRPr lang="en-US"/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14799411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spPr>
    <a:solidFill>
      <a:srgbClr val="FFFFFF"/>
    </a:solidFill>
  </c:spPr>
  <c:txPr>
    <a:bodyPr/>
    <a:lstStyle/>
    <a:p>
      <a:pPr>
        <a:defRPr sz="1400">
          <a:latin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80409795473679"/>
          <c:y val="0.18545025666360901"/>
          <c:w val="0.70008864457980502"/>
          <c:h val="0.57065888519194696"/>
        </c:manualLayout>
      </c:layout>
      <c:lineChart>
        <c:grouping val="standard"/>
        <c:varyColors val="0"/>
        <c:ser>
          <c:idx val="0"/>
          <c:order val="0"/>
          <c:tx>
            <c:strRef>
              <c:f>Sorted_Prepayment!$G$1</c:f>
              <c:strCache>
                <c:ptCount val="1"/>
                <c:pt idx="0">
                  <c:v>GNMA Yr 1 Prepay</c:v>
                </c:pt>
              </c:strCache>
            </c:strRef>
          </c:tx>
          <c:spPr>
            <a:ln w="57150" cmpd="sng">
              <a:solidFill>
                <a:schemeClr val="bg1">
                  <a:lumMod val="50000"/>
                  <a:lumOff val="50000"/>
                </a:schemeClr>
              </a:solidFill>
            </a:ln>
          </c:spPr>
          <c:marker>
            <c:symbol val="none"/>
          </c:marker>
          <c:cat>
            <c:numRef>
              <c:f>Sorted_Prepayment!$F$2:$F$61</c:f>
              <c:numCache>
                <c:formatCode>0</c:formatCode>
                <c:ptCount val="60"/>
                <c:pt idx="0">
                  <c:v>200901</c:v>
                </c:pt>
                <c:pt idx="1">
                  <c:v>200902</c:v>
                </c:pt>
                <c:pt idx="2">
                  <c:v>200903</c:v>
                </c:pt>
                <c:pt idx="3">
                  <c:v>200904</c:v>
                </c:pt>
                <c:pt idx="4">
                  <c:v>200905</c:v>
                </c:pt>
                <c:pt idx="5">
                  <c:v>200906</c:v>
                </c:pt>
                <c:pt idx="6">
                  <c:v>200907</c:v>
                </c:pt>
                <c:pt idx="7">
                  <c:v>200908</c:v>
                </c:pt>
                <c:pt idx="8">
                  <c:v>200909</c:v>
                </c:pt>
                <c:pt idx="9">
                  <c:v>200910</c:v>
                </c:pt>
                <c:pt idx="10">
                  <c:v>200911</c:v>
                </c:pt>
                <c:pt idx="11">
                  <c:v>200912</c:v>
                </c:pt>
                <c:pt idx="12">
                  <c:v>201001</c:v>
                </c:pt>
                <c:pt idx="13">
                  <c:v>201002</c:v>
                </c:pt>
                <c:pt idx="14">
                  <c:v>201003</c:v>
                </c:pt>
                <c:pt idx="15">
                  <c:v>201004</c:v>
                </c:pt>
                <c:pt idx="16">
                  <c:v>201005</c:v>
                </c:pt>
                <c:pt idx="17">
                  <c:v>201006</c:v>
                </c:pt>
                <c:pt idx="18">
                  <c:v>201007</c:v>
                </c:pt>
                <c:pt idx="19">
                  <c:v>201008</c:v>
                </c:pt>
                <c:pt idx="20">
                  <c:v>201009</c:v>
                </c:pt>
                <c:pt idx="21">
                  <c:v>201010</c:v>
                </c:pt>
                <c:pt idx="22">
                  <c:v>201011</c:v>
                </c:pt>
                <c:pt idx="23">
                  <c:v>201012</c:v>
                </c:pt>
                <c:pt idx="24">
                  <c:v>201101</c:v>
                </c:pt>
                <c:pt idx="25">
                  <c:v>201102</c:v>
                </c:pt>
                <c:pt idx="26">
                  <c:v>201103</c:v>
                </c:pt>
                <c:pt idx="27">
                  <c:v>201104</c:v>
                </c:pt>
                <c:pt idx="28">
                  <c:v>201105</c:v>
                </c:pt>
                <c:pt idx="29">
                  <c:v>201106</c:v>
                </c:pt>
                <c:pt idx="30">
                  <c:v>201107</c:v>
                </c:pt>
                <c:pt idx="31">
                  <c:v>201108</c:v>
                </c:pt>
                <c:pt idx="32">
                  <c:v>201109</c:v>
                </c:pt>
                <c:pt idx="33">
                  <c:v>201110</c:v>
                </c:pt>
                <c:pt idx="34">
                  <c:v>201111</c:v>
                </c:pt>
                <c:pt idx="35">
                  <c:v>201112</c:v>
                </c:pt>
                <c:pt idx="36">
                  <c:v>201201</c:v>
                </c:pt>
                <c:pt idx="37">
                  <c:v>201202</c:v>
                </c:pt>
                <c:pt idx="38">
                  <c:v>201203</c:v>
                </c:pt>
                <c:pt idx="39">
                  <c:v>201204</c:v>
                </c:pt>
                <c:pt idx="40">
                  <c:v>201205</c:v>
                </c:pt>
                <c:pt idx="41">
                  <c:v>201206</c:v>
                </c:pt>
                <c:pt idx="42">
                  <c:v>201207</c:v>
                </c:pt>
                <c:pt idx="43">
                  <c:v>201208</c:v>
                </c:pt>
                <c:pt idx="44">
                  <c:v>201209</c:v>
                </c:pt>
                <c:pt idx="45">
                  <c:v>201210</c:v>
                </c:pt>
                <c:pt idx="46">
                  <c:v>201211</c:v>
                </c:pt>
                <c:pt idx="47">
                  <c:v>201212</c:v>
                </c:pt>
                <c:pt idx="48">
                  <c:v>201301</c:v>
                </c:pt>
                <c:pt idx="49">
                  <c:v>201302</c:v>
                </c:pt>
                <c:pt idx="50">
                  <c:v>201303</c:v>
                </c:pt>
                <c:pt idx="51">
                  <c:v>201304</c:v>
                </c:pt>
                <c:pt idx="52">
                  <c:v>201305</c:v>
                </c:pt>
                <c:pt idx="53">
                  <c:v>201306</c:v>
                </c:pt>
                <c:pt idx="54">
                  <c:v>201307</c:v>
                </c:pt>
                <c:pt idx="55">
                  <c:v>201308</c:v>
                </c:pt>
                <c:pt idx="56">
                  <c:v>201309</c:v>
                </c:pt>
                <c:pt idx="57">
                  <c:v>201310</c:v>
                </c:pt>
                <c:pt idx="58">
                  <c:v>201311</c:v>
                </c:pt>
                <c:pt idx="59">
                  <c:v>201312</c:v>
                </c:pt>
              </c:numCache>
            </c:numRef>
          </c:cat>
          <c:val>
            <c:numRef>
              <c:f>Sorted_Prepayment!$G$2:$G$61</c:f>
              <c:numCache>
                <c:formatCode>0%</c:formatCode>
                <c:ptCount val="60"/>
                <c:pt idx="0">
                  <c:v>4.9060475081205403E-2</c:v>
                </c:pt>
                <c:pt idx="1">
                  <c:v>3.5118106752634E-2</c:v>
                </c:pt>
                <c:pt idx="2">
                  <c:v>3.19817624986172E-2</c:v>
                </c:pt>
                <c:pt idx="3">
                  <c:v>2.1859511733055101E-2</c:v>
                </c:pt>
                <c:pt idx="4">
                  <c:v>1.70211419463158E-2</c:v>
                </c:pt>
                <c:pt idx="5">
                  <c:v>2.89811678230762E-2</c:v>
                </c:pt>
                <c:pt idx="6">
                  <c:v>4.73427101969719E-2</c:v>
                </c:pt>
                <c:pt idx="7">
                  <c:v>5.62031716108322E-2</c:v>
                </c:pt>
                <c:pt idx="8">
                  <c:v>6.5957523882389096E-2</c:v>
                </c:pt>
                <c:pt idx="9">
                  <c:v>6.3516512513160706E-2</c:v>
                </c:pt>
                <c:pt idx="10">
                  <c:v>6.8772621452808394E-2</c:v>
                </c:pt>
                <c:pt idx="11">
                  <c:v>6.7692913115024594E-2</c:v>
                </c:pt>
                <c:pt idx="12">
                  <c:v>7.0716567337512998E-2</c:v>
                </c:pt>
                <c:pt idx="13">
                  <c:v>6.0296416282653802E-2</c:v>
                </c:pt>
                <c:pt idx="14">
                  <c:v>3.7941612303257002E-2</c:v>
                </c:pt>
                <c:pt idx="15">
                  <c:v>3.0740087851882002E-2</c:v>
                </c:pt>
                <c:pt idx="16">
                  <c:v>2.8176462277770001E-2</c:v>
                </c:pt>
                <c:pt idx="17">
                  <c:v>2.4455675855279E-2</c:v>
                </c:pt>
                <c:pt idx="18">
                  <c:v>2.0399250090122199E-2</c:v>
                </c:pt>
                <c:pt idx="19">
                  <c:v>1.44207589328289E-2</c:v>
                </c:pt>
                <c:pt idx="20">
                  <c:v>1.2332825921475899E-2</c:v>
                </c:pt>
                <c:pt idx="21">
                  <c:v>1.2721046805381799E-2</c:v>
                </c:pt>
                <c:pt idx="22">
                  <c:v>1.5805687755346302E-2</c:v>
                </c:pt>
                <c:pt idx="23">
                  <c:v>2.5421645492315299E-2</c:v>
                </c:pt>
                <c:pt idx="24">
                  <c:v>5.2322633564472198E-2</c:v>
                </c:pt>
                <c:pt idx="25">
                  <c:v>7.7929593622684507E-2</c:v>
                </c:pt>
                <c:pt idx="26">
                  <c:v>0.10263672471046401</c:v>
                </c:pt>
                <c:pt idx="27">
                  <c:v>0.101180016994476</c:v>
                </c:pt>
                <c:pt idx="28">
                  <c:v>0.103120684623718</c:v>
                </c:pt>
                <c:pt idx="29">
                  <c:v>8.7553314864635398E-2</c:v>
                </c:pt>
                <c:pt idx="30">
                  <c:v>8.4504239261150305E-2</c:v>
                </c:pt>
                <c:pt idx="31">
                  <c:v>7.6251231133937794E-2</c:v>
                </c:pt>
                <c:pt idx="32">
                  <c:v>5.5653341114520999E-2</c:v>
                </c:pt>
                <c:pt idx="33">
                  <c:v>4.78341914713383E-2</c:v>
                </c:pt>
                <c:pt idx="34">
                  <c:v>5.6036271154880503E-2</c:v>
                </c:pt>
                <c:pt idx="35">
                  <c:v>6.0857415199279799E-2</c:v>
                </c:pt>
                <c:pt idx="36">
                  <c:v>5.9679310768842697E-2</c:v>
                </c:pt>
                <c:pt idx="37">
                  <c:v>5.7509664446115501E-2</c:v>
                </c:pt>
                <c:pt idx="38">
                  <c:v>5.0945557653904003E-2</c:v>
                </c:pt>
                <c:pt idx="39">
                  <c:v>5.3863815963268301E-2</c:v>
                </c:pt>
                <c:pt idx="40">
                  <c:v>4.7481164336204501E-2</c:v>
                </c:pt>
                <c:pt idx="41">
                  <c:v>4.0122266858816098E-2</c:v>
                </c:pt>
                <c:pt idx="42">
                  <c:v>3.4996021538972799E-2</c:v>
                </c:pt>
                <c:pt idx="43">
                  <c:v>2.8748160228133202E-2</c:v>
                </c:pt>
                <c:pt idx="44">
                  <c:v>2.2891083732247301E-2</c:v>
                </c:pt>
                <c:pt idx="45">
                  <c:v>2.26267538964748E-2</c:v>
                </c:pt>
                <c:pt idx="46">
                  <c:v>1.9950652495026599E-2</c:v>
                </c:pt>
                <c:pt idx="47">
                  <c:v>1.8672926351428001E-2</c:v>
                </c:pt>
                <c:pt idx="48">
                  <c:v>1.6482206061482398E-2</c:v>
                </c:pt>
                <c:pt idx="49">
                  <c:v>1.74722410738468E-2</c:v>
                </c:pt>
                <c:pt idx="50">
                  <c:v>1.7138559371233E-2</c:v>
                </c:pt>
                <c:pt idx="51">
                  <c:v>1.5991471707820899E-2</c:v>
                </c:pt>
                <c:pt idx="52">
                  <c:v>1.52886118739843E-2</c:v>
                </c:pt>
                <c:pt idx="53">
                  <c:v>1.72591097652912E-2</c:v>
                </c:pt>
                <c:pt idx="54">
                  <c:v>3.1684156507253598E-2</c:v>
                </c:pt>
                <c:pt idx="55">
                  <c:v>4.8805609345436103E-2</c:v>
                </c:pt>
                <c:pt idx="56">
                  <c:v>6.2497403472662E-2</c:v>
                </c:pt>
                <c:pt idx="57">
                  <c:v>5.5815935134887702E-2</c:v>
                </c:pt>
                <c:pt idx="58">
                  <c:v>5.1282051950693103E-2</c:v>
                </c:pt>
                <c:pt idx="59">
                  <c:v>5.73925487697124E-2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Sorted_Prepayment!$H$1</c:f>
              <c:strCache>
                <c:ptCount val="1"/>
                <c:pt idx="0">
                  <c:v>GNMA Yr 2 Prepay</c:v>
                </c:pt>
              </c:strCache>
            </c:strRef>
          </c:tx>
          <c:spPr>
            <a:ln w="57150" cmpd="sng"/>
          </c:spPr>
          <c:marker>
            <c:symbol val="none"/>
          </c:marker>
          <c:cat>
            <c:numRef>
              <c:f>Sorted_Prepayment!$F$2:$F$61</c:f>
              <c:numCache>
                <c:formatCode>0</c:formatCode>
                <c:ptCount val="60"/>
                <c:pt idx="0">
                  <c:v>200901</c:v>
                </c:pt>
                <c:pt idx="1">
                  <c:v>200902</c:v>
                </c:pt>
                <c:pt idx="2">
                  <c:v>200903</c:v>
                </c:pt>
                <c:pt idx="3">
                  <c:v>200904</c:v>
                </c:pt>
                <c:pt idx="4">
                  <c:v>200905</c:v>
                </c:pt>
                <c:pt idx="5">
                  <c:v>200906</c:v>
                </c:pt>
                <c:pt idx="6">
                  <c:v>200907</c:v>
                </c:pt>
                <c:pt idx="7">
                  <c:v>200908</c:v>
                </c:pt>
                <c:pt idx="8">
                  <c:v>200909</c:v>
                </c:pt>
                <c:pt idx="9">
                  <c:v>200910</c:v>
                </c:pt>
                <c:pt idx="10">
                  <c:v>200911</c:v>
                </c:pt>
                <c:pt idx="11">
                  <c:v>200912</c:v>
                </c:pt>
                <c:pt idx="12">
                  <c:v>201001</c:v>
                </c:pt>
                <c:pt idx="13">
                  <c:v>201002</c:v>
                </c:pt>
                <c:pt idx="14">
                  <c:v>201003</c:v>
                </c:pt>
                <c:pt idx="15">
                  <c:v>201004</c:v>
                </c:pt>
                <c:pt idx="16">
                  <c:v>201005</c:v>
                </c:pt>
                <c:pt idx="17">
                  <c:v>201006</c:v>
                </c:pt>
                <c:pt idx="18">
                  <c:v>201007</c:v>
                </c:pt>
                <c:pt idx="19">
                  <c:v>201008</c:v>
                </c:pt>
                <c:pt idx="20">
                  <c:v>201009</c:v>
                </c:pt>
                <c:pt idx="21">
                  <c:v>201010</c:v>
                </c:pt>
                <c:pt idx="22">
                  <c:v>201011</c:v>
                </c:pt>
                <c:pt idx="23">
                  <c:v>201012</c:v>
                </c:pt>
                <c:pt idx="24">
                  <c:v>201101</c:v>
                </c:pt>
                <c:pt idx="25">
                  <c:v>201102</c:v>
                </c:pt>
                <c:pt idx="26">
                  <c:v>201103</c:v>
                </c:pt>
                <c:pt idx="27">
                  <c:v>201104</c:v>
                </c:pt>
                <c:pt idx="28">
                  <c:v>201105</c:v>
                </c:pt>
                <c:pt idx="29">
                  <c:v>201106</c:v>
                </c:pt>
                <c:pt idx="30">
                  <c:v>201107</c:v>
                </c:pt>
                <c:pt idx="31">
                  <c:v>201108</c:v>
                </c:pt>
                <c:pt idx="32">
                  <c:v>201109</c:v>
                </c:pt>
                <c:pt idx="33">
                  <c:v>201110</c:v>
                </c:pt>
                <c:pt idx="34">
                  <c:v>201111</c:v>
                </c:pt>
                <c:pt idx="35">
                  <c:v>201112</c:v>
                </c:pt>
                <c:pt idx="36">
                  <c:v>201201</c:v>
                </c:pt>
                <c:pt idx="37">
                  <c:v>201202</c:v>
                </c:pt>
                <c:pt idx="38">
                  <c:v>201203</c:v>
                </c:pt>
                <c:pt idx="39">
                  <c:v>201204</c:v>
                </c:pt>
                <c:pt idx="40">
                  <c:v>201205</c:v>
                </c:pt>
                <c:pt idx="41">
                  <c:v>201206</c:v>
                </c:pt>
                <c:pt idx="42">
                  <c:v>201207</c:v>
                </c:pt>
                <c:pt idx="43">
                  <c:v>201208</c:v>
                </c:pt>
                <c:pt idx="44">
                  <c:v>201209</c:v>
                </c:pt>
                <c:pt idx="45">
                  <c:v>201210</c:v>
                </c:pt>
                <c:pt idx="46">
                  <c:v>201211</c:v>
                </c:pt>
                <c:pt idx="47">
                  <c:v>201212</c:v>
                </c:pt>
                <c:pt idx="48">
                  <c:v>201301</c:v>
                </c:pt>
                <c:pt idx="49">
                  <c:v>201302</c:v>
                </c:pt>
                <c:pt idx="50">
                  <c:v>201303</c:v>
                </c:pt>
                <c:pt idx="51">
                  <c:v>201304</c:v>
                </c:pt>
                <c:pt idx="52">
                  <c:v>201305</c:v>
                </c:pt>
                <c:pt idx="53">
                  <c:v>201306</c:v>
                </c:pt>
                <c:pt idx="54">
                  <c:v>201307</c:v>
                </c:pt>
                <c:pt idx="55">
                  <c:v>201308</c:v>
                </c:pt>
                <c:pt idx="56">
                  <c:v>201309</c:v>
                </c:pt>
                <c:pt idx="57">
                  <c:v>201310</c:v>
                </c:pt>
                <c:pt idx="58">
                  <c:v>201311</c:v>
                </c:pt>
                <c:pt idx="59">
                  <c:v>201312</c:v>
                </c:pt>
              </c:numCache>
            </c:numRef>
          </c:cat>
          <c:val>
            <c:numRef>
              <c:f>Sorted_Prepayment!$H$2:$H$61</c:f>
              <c:numCache>
                <c:formatCode>0%</c:formatCode>
                <c:ptCount val="60"/>
                <c:pt idx="0">
                  <c:v>0.150879666209221</c:v>
                </c:pt>
                <c:pt idx="1">
                  <c:v>0.133175998926163</c:v>
                </c:pt>
                <c:pt idx="2">
                  <c:v>0.12620018422603599</c:v>
                </c:pt>
                <c:pt idx="3">
                  <c:v>0.103275701403618</c:v>
                </c:pt>
                <c:pt idx="4">
                  <c:v>9.0768814086913993E-2</c:v>
                </c:pt>
                <c:pt idx="5">
                  <c:v>0.12684579193592099</c:v>
                </c:pt>
                <c:pt idx="6">
                  <c:v>0.18689550459384899</c:v>
                </c:pt>
                <c:pt idx="7">
                  <c:v>0.182460442185402</c:v>
                </c:pt>
                <c:pt idx="8">
                  <c:v>0.16883212327957201</c:v>
                </c:pt>
                <c:pt idx="9">
                  <c:v>0.13818606734275801</c:v>
                </c:pt>
                <c:pt idx="10">
                  <c:v>0.13531112670898399</c:v>
                </c:pt>
                <c:pt idx="11">
                  <c:v>0.13268594443798101</c:v>
                </c:pt>
                <c:pt idx="12">
                  <c:v>0.14789041876792899</c:v>
                </c:pt>
                <c:pt idx="13">
                  <c:v>0.14369246363639801</c:v>
                </c:pt>
                <c:pt idx="14">
                  <c:v>0.13274616003036499</c:v>
                </c:pt>
                <c:pt idx="15">
                  <c:v>0.139652654528618</c:v>
                </c:pt>
                <c:pt idx="16">
                  <c:v>0.15408293902874001</c:v>
                </c:pt>
                <c:pt idx="17">
                  <c:v>0.14119561016559601</c:v>
                </c:pt>
                <c:pt idx="18">
                  <c:v>0.12535004317760501</c:v>
                </c:pt>
                <c:pt idx="19">
                  <c:v>8.9459009468555395E-2</c:v>
                </c:pt>
                <c:pt idx="20">
                  <c:v>7.8061185777187306E-2</c:v>
                </c:pt>
                <c:pt idx="21">
                  <c:v>8.2632631063461304E-2</c:v>
                </c:pt>
                <c:pt idx="22">
                  <c:v>9.7938388586044298E-2</c:v>
                </c:pt>
                <c:pt idx="23">
                  <c:v>0.13890936970710799</c:v>
                </c:pt>
                <c:pt idx="24">
                  <c:v>0.21613885462284099</c:v>
                </c:pt>
                <c:pt idx="25">
                  <c:v>0.26204261183738697</c:v>
                </c:pt>
                <c:pt idx="26">
                  <c:v>0.301369458436966</c:v>
                </c:pt>
                <c:pt idx="27">
                  <c:v>0.29104247689247098</c:v>
                </c:pt>
                <c:pt idx="28">
                  <c:v>0.29758843779563898</c:v>
                </c:pt>
                <c:pt idx="29">
                  <c:v>0.28721725940704301</c:v>
                </c:pt>
                <c:pt idx="30">
                  <c:v>0.28002160787582397</c:v>
                </c:pt>
                <c:pt idx="31">
                  <c:v>0.26081481575965898</c:v>
                </c:pt>
                <c:pt idx="32">
                  <c:v>0.22581367194652599</c:v>
                </c:pt>
                <c:pt idx="33">
                  <c:v>0.17892009019851701</c:v>
                </c:pt>
                <c:pt idx="34">
                  <c:v>0.17286631464958199</c:v>
                </c:pt>
                <c:pt idx="35">
                  <c:v>0.163723394274712</c:v>
                </c:pt>
                <c:pt idx="36">
                  <c:v>0.15119279921054801</c:v>
                </c:pt>
                <c:pt idx="37">
                  <c:v>0.14200983941555001</c:v>
                </c:pt>
                <c:pt idx="38">
                  <c:v>0.12761150300502799</c:v>
                </c:pt>
                <c:pt idx="39">
                  <c:v>0.121895961463451</c:v>
                </c:pt>
                <c:pt idx="40">
                  <c:v>0.105847343802452</c:v>
                </c:pt>
                <c:pt idx="41">
                  <c:v>9.4509005546569796E-2</c:v>
                </c:pt>
                <c:pt idx="42">
                  <c:v>8.7063968181610094E-2</c:v>
                </c:pt>
                <c:pt idx="43">
                  <c:v>7.9541116952896104E-2</c:v>
                </c:pt>
                <c:pt idx="44">
                  <c:v>7.51801952719688E-2</c:v>
                </c:pt>
                <c:pt idx="45">
                  <c:v>7.4161909520626096E-2</c:v>
                </c:pt>
                <c:pt idx="46">
                  <c:v>6.9157563149929005E-2</c:v>
                </c:pt>
                <c:pt idx="47">
                  <c:v>6.8140417337417603E-2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Sorted_Prepayment!$I$1</c:f>
              <c:strCache>
                <c:ptCount val="1"/>
                <c:pt idx="0">
                  <c:v>GNMA Yr 3 Prepay</c:v>
                </c:pt>
              </c:strCache>
            </c:strRef>
          </c:tx>
          <c:spPr>
            <a:ln w="57150" cmpd="sng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Sorted_Prepayment!$F$2:$F$61</c:f>
              <c:numCache>
                <c:formatCode>0</c:formatCode>
                <c:ptCount val="60"/>
                <c:pt idx="0">
                  <c:v>200901</c:v>
                </c:pt>
                <c:pt idx="1">
                  <c:v>200902</c:v>
                </c:pt>
                <c:pt idx="2">
                  <c:v>200903</c:v>
                </c:pt>
                <c:pt idx="3">
                  <c:v>200904</c:v>
                </c:pt>
                <c:pt idx="4">
                  <c:v>200905</c:v>
                </c:pt>
                <c:pt idx="5">
                  <c:v>200906</c:v>
                </c:pt>
                <c:pt idx="6">
                  <c:v>200907</c:v>
                </c:pt>
                <c:pt idx="7">
                  <c:v>200908</c:v>
                </c:pt>
                <c:pt idx="8">
                  <c:v>200909</c:v>
                </c:pt>
                <c:pt idx="9">
                  <c:v>200910</c:v>
                </c:pt>
                <c:pt idx="10">
                  <c:v>200911</c:v>
                </c:pt>
                <c:pt idx="11">
                  <c:v>200912</c:v>
                </c:pt>
                <c:pt idx="12">
                  <c:v>201001</c:v>
                </c:pt>
                <c:pt idx="13">
                  <c:v>201002</c:v>
                </c:pt>
                <c:pt idx="14">
                  <c:v>201003</c:v>
                </c:pt>
                <c:pt idx="15">
                  <c:v>201004</c:v>
                </c:pt>
                <c:pt idx="16">
                  <c:v>201005</c:v>
                </c:pt>
                <c:pt idx="17">
                  <c:v>201006</c:v>
                </c:pt>
                <c:pt idx="18">
                  <c:v>201007</c:v>
                </c:pt>
                <c:pt idx="19">
                  <c:v>201008</c:v>
                </c:pt>
                <c:pt idx="20">
                  <c:v>201009</c:v>
                </c:pt>
                <c:pt idx="21">
                  <c:v>201010</c:v>
                </c:pt>
                <c:pt idx="22">
                  <c:v>201011</c:v>
                </c:pt>
                <c:pt idx="23">
                  <c:v>201012</c:v>
                </c:pt>
                <c:pt idx="24">
                  <c:v>201101</c:v>
                </c:pt>
                <c:pt idx="25">
                  <c:v>201102</c:v>
                </c:pt>
                <c:pt idx="26">
                  <c:v>201103</c:v>
                </c:pt>
                <c:pt idx="27">
                  <c:v>201104</c:v>
                </c:pt>
                <c:pt idx="28">
                  <c:v>201105</c:v>
                </c:pt>
                <c:pt idx="29">
                  <c:v>201106</c:v>
                </c:pt>
                <c:pt idx="30">
                  <c:v>201107</c:v>
                </c:pt>
                <c:pt idx="31">
                  <c:v>201108</c:v>
                </c:pt>
                <c:pt idx="32">
                  <c:v>201109</c:v>
                </c:pt>
                <c:pt idx="33">
                  <c:v>201110</c:v>
                </c:pt>
                <c:pt idx="34">
                  <c:v>201111</c:v>
                </c:pt>
                <c:pt idx="35">
                  <c:v>201112</c:v>
                </c:pt>
                <c:pt idx="36">
                  <c:v>201201</c:v>
                </c:pt>
                <c:pt idx="37">
                  <c:v>201202</c:v>
                </c:pt>
                <c:pt idx="38">
                  <c:v>201203</c:v>
                </c:pt>
                <c:pt idx="39">
                  <c:v>201204</c:v>
                </c:pt>
                <c:pt idx="40">
                  <c:v>201205</c:v>
                </c:pt>
                <c:pt idx="41">
                  <c:v>201206</c:v>
                </c:pt>
                <c:pt idx="42">
                  <c:v>201207</c:v>
                </c:pt>
                <c:pt idx="43">
                  <c:v>201208</c:v>
                </c:pt>
                <c:pt idx="44">
                  <c:v>201209</c:v>
                </c:pt>
                <c:pt idx="45">
                  <c:v>201210</c:v>
                </c:pt>
                <c:pt idx="46">
                  <c:v>201211</c:v>
                </c:pt>
                <c:pt idx="47">
                  <c:v>201212</c:v>
                </c:pt>
                <c:pt idx="48">
                  <c:v>201301</c:v>
                </c:pt>
                <c:pt idx="49">
                  <c:v>201302</c:v>
                </c:pt>
                <c:pt idx="50">
                  <c:v>201303</c:v>
                </c:pt>
                <c:pt idx="51">
                  <c:v>201304</c:v>
                </c:pt>
                <c:pt idx="52">
                  <c:v>201305</c:v>
                </c:pt>
                <c:pt idx="53">
                  <c:v>201306</c:v>
                </c:pt>
                <c:pt idx="54">
                  <c:v>201307</c:v>
                </c:pt>
                <c:pt idx="55">
                  <c:v>201308</c:v>
                </c:pt>
                <c:pt idx="56">
                  <c:v>201309</c:v>
                </c:pt>
                <c:pt idx="57">
                  <c:v>201310</c:v>
                </c:pt>
                <c:pt idx="58">
                  <c:v>201311</c:v>
                </c:pt>
                <c:pt idx="59">
                  <c:v>201312</c:v>
                </c:pt>
              </c:numCache>
            </c:numRef>
          </c:cat>
          <c:val>
            <c:numRef>
              <c:f>Sorted_Prepayment!$I$2:$I$61</c:f>
              <c:numCache>
                <c:formatCode>0%</c:formatCode>
                <c:ptCount val="60"/>
                <c:pt idx="0">
                  <c:v>0.22146689891815199</c:v>
                </c:pt>
                <c:pt idx="1">
                  <c:v>0.214324370026588</c:v>
                </c:pt>
                <c:pt idx="2">
                  <c:v>0.21584236621856701</c:v>
                </c:pt>
                <c:pt idx="3">
                  <c:v>0.19471755623817399</c:v>
                </c:pt>
                <c:pt idx="4">
                  <c:v>0.192052558064461</c:v>
                </c:pt>
                <c:pt idx="5">
                  <c:v>0.24225041270256001</c:v>
                </c:pt>
                <c:pt idx="6">
                  <c:v>0.32605487108230602</c:v>
                </c:pt>
                <c:pt idx="7">
                  <c:v>0.33232936263084401</c:v>
                </c:pt>
                <c:pt idx="8">
                  <c:v>0.31824874877929699</c:v>
                </c:pt>
                <c:pt idx="9">
                  <c:v>0.28456345200538602</c:v>
                </c:pt>
                <c:pt idx="10">
                  <c:v>0.28205260634422302</c:v>
                </c:pt>
                <c:pt idx="11">
                  <c:v>0.28529438376426702</c:v>
                </c:pt>
                <c:pt idx="12">
                  <c:v>0.30167388916015597</c:v>
                </c:pt>
                <c:pt idx="13">
                  <c:v>0.30090314149856601</c:v>
                </c:pt>
                <c:pt idx="14">
                  <c:v>0.29425036907196001</c:v>
                </c:pt>
                <c:pt idx="15">
                  <c:v>0.307869762182236</c:v>
                </c:pt>
                <c:pt idx="16">
                  <c:v>0.33220651745796198</c:v>
                </c:pt>
                <c:pt idx="17">
                  <c:v>0.31622764468192999</c:v>
                </c:pt>
                <c:pt idx="18">
                  <c:v>0.31207770109176602</c:v>
                </c:pt>
                <c:pt idx="19">
                  <c:v>0.238361731171608</c:v>
                </c:pt>
                <c:pt idx="20">
                  <c:v>0.20901738107204401</c:v>
                </c:pt>
                <c:pt idx="21">
                  <c:v>0.213548883795738</c:v>
                </c:pt>
                <c:pt idx="22">
                  <c:v>0.227559238672256</c:v>
                </c:pt>
                <c:pt idx="23">
                  <c:v>0.26670598983764598</c:v>
                </c:pt>
                <c:pt idx="24">
                  <c:v>0.34600332379341098</c:v>
                </c:pt>
                <c:pt idx="25">
                  <c:v>0.38590395450592002</c:v>
                </c:pt>
                <c:pt idx="26">
                  <c:v>0.41705843806266801</c:v>
                </c:pt>
                <c:pt idx="27">
                  <c:v>0.38923758268356301</c:v>
                </c:pt>
                <c:pt idx="28">
                  <c:v>0.38419899344444303</c:v>
                </c:pt>
                <c:pt idx="29">
                  <c:v>0.36740338802337602</c:v>
                </c:pt>
                <c:pt idx="30">
                  <c:v>0.35630580782890298</c:v>
                </c:pt>
                <c:pt idx="31">
                  <c:v>0.34054321050643899</c:v>
                </c:pt>
                <c:pt idx="32">
                  <c:v>0.30905365943908703</c:v>
                </c:pt>
                <c:pt idx="33">
                  <c:v>0.26128715276718101</c:v>
                </c:pt>
                <c:pt idx="34">
                  <c:v>0.25607457756996199</c:v>
                </c:pt>
                <c:pt idx="35">
                  <c:v>0.25202164053916898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Sorted_Prepayment!$J$1</c:f>
              <c:strCache>
                <c:ptCount val="1"/>
                <c:pt idx="0">
                  <c:v>GNMA Yr 4 Prepay</c:v>
                </c:pt>
              </c:strCache>
            </c:strRef>
          </c:tx>
          <c:spPr>
            <a:ln w="57150" cmpd="sng">
              <a:solidFill>
                <a:srgbClr val="FFCC00"/>
              </a:solidFill>
            </a:ln>
          </c:spPr>
          <c:marker>
            <c:symbol val="none"/>
          </c:marker>
          <c:cat>
            <c:numRef>
              <c:f>Sorted_Prepayment!$F$2:$F$61</c:f>
              <c:numCache>
                <c:formatCode>0</c:formatCode>
                <c:ptCount val="60"/>
                <c:pt idx="0">
                  <c:v>200901</c:v>
                </c:pt>
                <c:pt idx="1">
                  <c:v>200902</c:v>
                </c:pt>
                <c:pt idx="2">
                  <c:v>200903</c:v>
                </c:pt>
                <c:pt idx="3">
                  <c:v>200904</c:v>
                </c:pt>
                <c:pt idx="4">
                  <c:v>200905</c:v>
                </c:pt>
                <c:pt idx="5">
                  <c:v>200906</c:v>
                </c:pt>
                <c:pt idx="6">
                  <c:v>200907</c:v>
                </c:pt>
                <c:pt idx="7">
                  <c:v>200908</c:v>
                </c:pt>
                <c:pt idx="8">
                  <c:v>200909</c:v>
                </c:pt>
                <c:pt idx="9">
                  <c:v>200910</c:v>
                </c:pt>
                <c:pt idx="10">
                  <c:v>200911</c:v>
                </c:pt>
                <c:pt idx="11">
                  <c:v>200912</c:v>
                </c:pt>
                <c:pt idx="12">
                  <c:v>201001</c:v>
                </c:pt>
                <c:pt idx="13">
                  <c:v>201002</c:v>
                </c:pt>
                <c:pt idx="14">
                  <c:v>201003</c:v>
                </c:pt>
                <c:pt idx="15">
                  <c:v>201004</c:v>
                </c:pt>
                <c:pt idx="16">
                  <c:v>201005</c:v>
                </c:pt>
                <c:pt idx="17">
                  <c:v>201006</c:v>
                </c:pt>
                <c:pt idx="18">
                  <c:v>201007</c:v>
                </c:pt>
                <c:pt idx="19">
                  <c:v>201008</c:v>
                </c:pt>
                <c:pt idx="20">
                  <c:v>201009</c:v>
                </c:pt>
                <c:pt idx="21">
                  <c:v>201010</c:v>
                </c:pt>
                <c:pt idx="22">
                  <c:v>201011</c:v>
                </c:pt>
                <c:pt idx="23">
                  <c:v>201012</c:v>
                </c:pt>
                <c:pt idx="24">
                  <c:v>201101</c:v>
                </c:pt>
                <c:pt idx="25">
                  <c:v>201102</c:v>
                </c:pt>
                <c:pt idx="26">
                  <c:v>201103</c:v>
                </c:pt>
                <c:pt idx="27">
                  <c:v>201104</c:v>
                </c:pt>
                <c:pt idx="28">
                  <c:v>201105</c:v>
                </c:pt>
                <c:pt idx="29">
                  <c:v>201106</c:v>
                </c:pt>
                <c:pt idx="30">
                  <c:v>201107</c:v>
                </c:pt>
                <c:pt idx="31">
                  <c:v>201108</c:v>
                </c:pt>
                <c:pt idx="32">
                  <c:v>201109</c:v>
                </c:pt>
                <c:pt idx="33">
                  <c:v>201110</c:v>
                </c:pt>
                <c:pt idx="34">
                  <c:v>201111</c:v>
                </c:pt>
                <c:pt idx="35">
                  <c:v>201112</c:v>
                </c:pt>
                <c:pt idx="36">
                  <c:v>201201</c:v>
                </c:pt>
                <c:pt idx="37">
                  <c:v>201202</c:v>
                </c:pt>
                <c:pt idx="38">
                  <c:v>201203</c:v>
                </c:pt>
                <c:pt idx="39">
                  <c:v>201204</c:v>
                </c:pt>
                <c:pt idx="40">
                  <c:v>201205</c:v>
                </c:pt>
                <c:pt idx="41">
                  <c:v>201206</c:v>
                </c:pt>
                <c:pt idx="42">
                  <c:v>201207</c:v>
                </c:pt>
                <c:pt idx="43">
                  <c:v>201208</c:v>
                </c:pt>
                <c:pt idx="44">
                  <c:v>201209</c:v>
                </c:pt>
                <c:pt idx="45">
                  <c:v>201210</c:v>
                </c:pt>
                <c:pt idx="46">
                  <c:v>201211</c:v>
                </c:pt>
                <c:pt idx="47">
                  <c:v>201212</c:v>
                </c:pt>
                <c:pt idx="48">
                  <c:v>201301</c:v>
                </c:pt>
                <c:pt idx="49">
                  <c:v>201302</c:v>
                </c:pt>
                <c:pt idx="50">
                  <c:v>201303</c:v>
                </c:pt>
                <c:pt idx="51">
                  <c:v>201304</c:v>
                </c:pt>
                <c:pt idx="52">
                  <c:v>201305</c:v>
                </c:pt>
                <c:pt idx="53">
                  <c:v>201306</c:v>
                </c:pt>
                <c:pt idx="54">
                  <c:v>201307</c:v>
                </c:pt>
                <c:pt idx="55">
                  <c:v>201308</c:v>
                </c:pt>
                <c:pt idx="56">
                  <c:v>201309</c:v>
                </c:pt>
                <c:pt idx="57">
                  <c:v>201310</c:v>
                </c:pt>
                <c:pt idx="58">
                  <c:v>201311</c:v>
                </c:pt>
                <c:pt idx="59">
                  <c:v>201312</c:v>
                </c:pt>
              </c:numCache>
            </c:numRef>
          </c:cat>
          <c:val>
            <c:numRef>
              <c:f>Sorted_Prepayment!$J$2:$J$61</c:f>
              <c:numCache>
                <c:formatCode>0%</c:formatCode>
                <c:ptCount val="60"/>
                <c:pt idx="0">
                  <c:v>0.48162636160850503</c:v>
                </c:pt>
                <c:pt idx="1">
                  <c:v>0.50027066469192505</c:v>
                </c:pt>
                <c:pt idx="2">
                  <c:v>0.50436902046203602</c:v>
                </c:pt>
                <c:pt idx="3">
                  <c:v>0.47538787126541099</c:v>
                </c:pt>
                <c:pt idx="4">
                  <c:v>0.39977410435676602</c:v>
                </c:pt>
                <c:pt idx="5">
                  <c:v>0.423181772232056</c:v>
                </c:pt>
                <c:pt idx="6">
                  <c:v>0.50824564695358299</c:v>
                </c:pt>
                <c:pt idx="7">
                  <c:v>0.50709277391433705</c:v>
                </c:pt>
                <c:pt idx="8">
                  <c:v>0.49197614192962602</c:v>
                </c:pt>
                <c:pt idx="9">
                  <c:v>0.451486796140671</c:v>
                </c:pt>
                <c:pt idx="10">
                  <c:v>0.43641433119773898</c:v>
                </c:pt>
                <c:pt idx="11">
                  <c:v>0.42686378955841098</c:v>
                </c:pt>
                <c:pt idx="12">
                  <c:v>0.43561533093452498</c:v>
                </c:pt>
                <c:pt idx="13">
                  <c:v>0.42991954088211098</c:v>
                </c:pt>
                <c:pt idx="14">
                  <c:v>0.41153883934021002</c:v>
                </c:pt>
                <c:pt idx="15">
                  <c:v>0.4106305539608</c:v>
                </c:pt>
                <c:pt idx="16">
                  <c:v>0.42298686504364003</c:v>
                </c:pt>
                <c:pt idx="17">
                  <c:v>0.39577347040176403</c:v>
                </c:pt>
                <c:pt idx="18">
                  <c:v>0.39321222901344299</c:v>
                </c:pt>
                <c:pt idx="19">
                  <c:v>0.316292524337769</c:v>
                </c:pt>
                <c:pt idx="20">
                  <c:v>0.28966125845909102</c:v>
                </c:pt>
                <c:pt idx="21">
                  <c:v>0.29514130949974099</c:v>
                </c:pt>
                <c:pt idx="22">
                  <c:v>0.30708530545234702</c:v>
                </c:pt>
                <c:pt idx="23">
                  <c:v>0.34855189919471702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8060672"/>
        <c:axId val="184263808"/>
      </c:lineChart>
      <c:catAx>
        <c:axId val="1480606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Pool Origination Vintage</a:t>
                </a:r>
              </a:p>
              <a:p>
                <a:pPr>
                  <a:defRPr/>
                </a:pPr>
                <a:endParaRPr lang="en-US"/>
              </a:p>
            </c:rich>
          </c:tx>
          <c:layout/>
          <c:overlay val="0"/>
        </c:title>
        <c:numFmt formatCode="0" sourceLinked="1"/>
        <c:majorTickMark val="out"/>
        <c:minorTickMark val="none"/>
        <c:tickLblPos val="nextTo"/>
        <c:crossAx val="184263808"/>
        <c:crosses val="autoZero"/>
        <c:auto val="1"/>
        <c:lblAlgn val="ctr"/>
        <c:lblOffset val="100"/>
        <c:noMultiLvlLbl val="0"/>
      </c:catAx>
      <c:valAx>
        <c:axId val="1842638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Prepay </a:t>
                </a:r>
              </a:p>
              <a:p>
                <a:pPr>
                  <a:defRPr/>
                </a:pPr>
                <a:endParaRPr lang="en-US"/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14806067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spPr>
    <a:solidFill>
      <a:srgbClr val="FFFFFF"/>
    </a:solidFill>
  </c:spPr>
  <c:txPr>
    <a:bodyPr/>
    <a:lstStyle/>
    <a:p>
      <a:pPr>
        <a:defRPr sz="1400">
          <a:latin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Sheet4!$I$20</c:f>
              <c:strCache>
                <c:ptCount val="1"/>
                <c:pt idx="0">
                  <c:v>Depositories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Sheet4!$J$19:$K$19</c:f>
              <c:strCache>
                <c:ptCount val="2"/>
                <c:pt idx="0">
                  <c:v>2016 (Q1)</c:v>
                </c:pt>
                <c:pt idx="1">
                  <c:v>2015 (Q1-Q3)</c:v>
                </c:pt>
              </c:strCache>
            </c:strRef>
          </c:cat>
          <c:val>
            <c:numRef>
              <c:f>Sheet4!$J$20:$K$20</c:f>
              <c:numCache>
                <c:formatCode>0%</c:formatCode>
                <c:ptCount val="2"/>
                <c:pt idx="0">
                  <c:v>0.292712400074363</c:v>
                </c:pt>
                <c:pt idx="1">
                  <c:v>0.347260794186941</c:v>
                </c:pt>
              </c:numCache>
            </c:numRef>
          </c:val>
        </c:ser>
        <c:ser>
          <c:idx val="1"/>
          <c:order val="1"/>
          <c:tx>
            <c:strRef>
              <c:f>Sheet4!$I$21</c:f>
              <c:strCache>
                <c:ptCount val="1"/>
                <c:pt idx="0">
                  <c:v>Non Depositories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cat>
            <c:strRef>
              <c:f>Sheet4!$J$19:$K$19</c:f>
              <c:strCache>
                <c:ptCount val="2"/>
                <c:pt idx="0">
                  <c:v>2016 (Q1)</c:v>
                </c:pt>
                <c:pt idx="1">
                  <c:v>2015 (Q1-Q3)</c:v>
                </c:pt>
              </c:strCache>
            </c:strRef>
          </c:cat>
          <c:val>
            <c:numRef>
              <c:f>Sheet4!$J$21:$K$21</c:f>
              <c:numCache>
                <c:formatCode>0%</c:formatCode>
                <c:ptCount val="2"/>
                <c:pt idx="0">
                  <c:v>0.70728759992563695</c:v>
                </c:pt>
                <c:pt idx="1">
                  <c:v>0.652739205813059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8088320"/>
        <c:axId val="184264960"/>
      </c:barChart>
      <c:catAx>
        <c:axId val="148088320"/>
        <c:scaling>
          <c:orientation val="minMax"/>
        </c:scaling>
        <c:delete val="0"/>
        <c:axPos val="b"/>
        <c:majorTickMark val="out"/>
        <c:minorTickMark val="none"/>
        <c:tickLblPos val="nextTo"/>
        <c:crossAx val="184264960"/>
        <c:crosses val="autoZero"/>
        <c:auto val="1"/>
        <c:lblAlgn val="ctr"/>
        <c:lblOffset val="100"/>
        <c:noMultiLvlLbl val="0"/>
      </c:catAx>
      <c:valAx>
        <c:axId val="18426496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4808832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spPr>
    <a:solidFill>
      <a:srgbClr val="FFFFFF"/>
    </a:solidFill>
    <a:ln>
      <a:solidFill>
        <a:srgbClr val="FFFFFF"/>
      </a:solidFill>
    </a:ln>
  </c:spPr>
  <c:txPr>
    <a:bodyPr/>
    <a:lstStyle/>
    <a:p>
      <a:pPr>
        <a:defRPr sz="1600">
          <a:latin typeface="Times New Roman"/>
          <a:cs typeface="Times New Roman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0.2742</cdr:x>
      <cdr:y>0.41876</cdr:y>
    </cdr:from>
    <cdr:to>
      <cdr:x>0.36389</cdr:x>
      <cdr:y>0.54828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56556" y="1895290"/>
          <a:ext cx="738141" cy="5862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dirty="0" smtClean="0">
              <a:solidFill>
                <a:srgbClr val="FFFFFF"/>
              </a:solidFill>
            </a:rPr>
            <a:t>71%</a:t>
          </a:r>
          <a:endParaRPr lang="en-US" sz="2400" dirty="0">
            <a:solidFill>
              <a:srgbClr val="FFFFFF"/>
            </a:solidFill>
          </a:endParaRPr>
        </a:p>
      </cdr:txBody>
    </cdr:sp>
  </cdr:relSizeAnchor>
  <cdr:relSizeAnchor xmlns:cdr="http://schemas.openxmlformats.org/drawingml/2006/chartDrawing">
    <cdr:from>
      <cdr:x>0.71301</cdr:x>
      <cdr:y>0.3988</cdr:y>
    </cdr:from>
    <cdr:to>
      <cdr:x>0.80271</cdr:x>
      <cdr:y>0.52832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67804" y="1804967"/>
          <a:ext cx="738141" cy="5862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400" dirty="0" smtClean="0">
              <a:solidFill>
                <a:srgbClr val="FFFFFF"/>
              </a:solidFill>
            </a:rPr>
            <a:t>65%</a:t>
          </a:r>
          <a:endParaRPr lang="en-US" sz="2400" dirty="0">
            <a:solidFill>
              <a:srgbClr val="FFFFFF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t" anchorCtr="0" compatLnSpc="1">
            <a:prstTxWarp prst="textNoShape">
              <a:avLst/>
            </a:prstTxWarp>
          </a:bodyPr>
          <a:lstStyle>
            <a:lvl1pPr defTabSz="927100">
              <a:defRPr sz="1200" b="0"/>
            </a:lvl1pPr>
          </a:lstStyle>
          <a:p>
            <a:endParaRPr lang="en-U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b="0"/>
            </a:lvl1pPr>
          </a:lstStyle>
          <a:p>
            <a:endParaRPr lang="en-US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b" anchorCtr="0" compatLnSpc="1">
            <a:prstTxWarp prst="textNoShape">
              <a:avLst/>
            </a:prstTxWarp>
          </a:bodyPr>
          <a:lstStyle>
            <a:lvl1pPr defTabSz="927100">
              <a:defRPr sz="1200" b="0"/>
            </a:lvl1pPr>
          </a:lstStyle>
          <a:p>
            <a:endParaRPr lang="en-US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b="0"/>
            </a:lvl1pPr>
          </a:lstStyle>
          <a:p>
            <a:fld id="{51C802FF-ACB9-EA45-9F91-31A4AB3E3E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8676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3663" y="0"/>
            <a:ext cx="2943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715963"/>
            <a:ext cx="4633912" cy="3475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4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395788"/>
            <a:ext cx="5035550" cy="408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4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8388"/>
            <a:ext cx="29987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64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3663" y="8688388"/>
            <a:ext cx="2943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5AA859-A12B-B141-902E-97E6B45C82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026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ＭＳ Ｐゴシック" pitchFamily="-10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·         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Funding flows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:  Why are mostly wealthy borrowers securing residential mortgages and what can be done to improve the middle class’ ability to qualify for desirable mortgages?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·         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Housing prices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:  How do we develop more reliable indices of house prices that consider more factors beyond sales prices?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·         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Energy efficiency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:  How should we measure the high levels of energy consumption in commercial real estate and develop a means for banks to factor risks caused by this energy use in their analyses?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 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AA859-A12B-B141-902E-97E6B45C82A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140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According to the New Century 10-K, December 31, 2005, the warehouse lenders were: Von Karman Funding Trust ($2B); Bank of America, N.A. ($3B); Barclays Bank, PLC ($1B); Bear Stearns Mortgage Capital ($800M); Citigroup Global Markets Reality Corporation ($1.2B); Credit Suisse First Boston Capital, LLC ($1.5B); Deutsche Bank ($1B); IXIS Real Estate Capital, Inc. ($850M); Mortgage Stanley Mortgage Capital, Inc. ($3B); UBS Real Estate securities Inc.($2B)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AA859-A12B-B141-902E-97E6B45C82A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966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AA859-A12B-B141-902E-97E6B45C82A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405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AA859-A12B-B141-902E-97E6B45C82A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035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AA859-A12B-B141-902E-97E6B45C82A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87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AA859-A12B-B141-902E-97E6B45C82A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42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AA859-A12B-B141-902E-97E6B45C82A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613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According to the New Century 10-K, December 31, 2005, the warehouse lenders were: Von Karman Funding Trust ($2B); Bank of America, N.A. ($3B); Barclays Bank, PLC ($1B); Bear Stearns Mortgage Capital ($800M); Citigroup Global Markets Reality Corporation ($1.2B); Credit Suisse First Boston Capital, LLC ($1.5B); Deutsche Bank ($1B); IXIS Real Estate Capital, Inc. ($850M); Mortgage Stanley Mortgage Capital, Inc. ($3B); UBS Real Estate securities Inc.($2B)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AA859-A12B-B141-902E-97E6B45C82A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9665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According to the New Century 10-K, December 31, 2005, the warehouse lenders were: Von Karman Funding Trust ($2B); Bank of America, N.A. ($3B); Barclays Bank, PLC ($1B); Bear Stearns Mortgage Capital ($800M); Citigroup Global Markets Reality Corporation ($1.2B); Credit Suisse First Boston Capital, LLC ($1.5B); Deutsche Bank ($1B); IXIS Real Estate Capital, Inc. ($850M); Mortgage Stanley Mortgage Capital, Inc. ($3B); UBS Real Estate securities Inc.($2B)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AA859-A12B-B141-902E-97E6B45C82A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9665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According to the New Century 10-K, December 31, 2005, the warehouse lenders were: Von Karman Funding Trust ($2B); Bank of America, N.A. ($3B); Barclays Bank, PLC ($1B); Bear Stearns Mortgage Capital ($800M); Citigroup Global Markets Reality Corporation ($1.2B); Credit Suisse First Boston Capital, LLC ($1.5B); Deutsche Bank ($1B); IXIS Real Estate Capital, Inc. ($850M); Mortgage Stanley Mortgage Capital, Inc. ($3B); UBS Real Estate securities Inc.($2B)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AA859-A12B-B141-902E-97E6B45C82A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966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6506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539938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983827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075128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4428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57459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73363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230068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8251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945165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2031023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9201861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558917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74A71"/>
            </a:gs>
            <a:gs pos="100000">
              <a:srgbClr val="FFFFFF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#BerkeleyHaas_InformalLogo_FullColor_CMYK.eps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7888" y="6519239"/>
            <a:ext cx="1331334" cy="26361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</p:sldLayoutIdLst>
  <p:transition spd="slow"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6" charset="-128"/>
          <a:cs typeface="ＭＳ Ｐゴシック" pitchFamily="-106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6" charset="0"/>
          <a:ea typeface="ＭＳ Ｐゴシック" pitchFamily="-106" charset="-128"/>
          <a:cs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6" charset="0"/>
          <a:ea typeface="ＭＳ Ｐゴシック" pitchFamily="-106" charset="-128"/>
          <a:cs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6" charset="0"/>
          <a:ea typeface="ＭＳ Ｐゴシック" pitchFamily="-106" charset="-128"/>
          <a:cs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6" charset="-128"/>
          <a:cs typeface="ＭＳ Ｐゴシック" pitchFamily="-106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aas_opt_6.jpg"/>
          <p:cNvPicPr>
            <a:picLocks noChangeAspect="1"/>
          </p:cNvPicPr>
          <p:nvPr/>
        </p:nvPicPr>
        <p:blipFill>
          <a:blip r:embed="rId3">
            <a:alphaModFix amt="3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38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nip Diagonal Corner Rectangle 8"/>
          <p:cNvSpPr/>
          <p:nvPr/>
        </p:nvSpPr>
        <p:spPr bwMode="auto">
          <a:xfrm>
            <a:off x="261668" y="482568"/>
            <a:ext cx="8615109" cy="3826310"/>
          </a:xfrm>
          <a:prstGeom prst="snip2DiagRect">
            <a:avLst/>
          </a:prstGeom>
          <a:solidFill>
            <a:srgbClr val="25496D"/>
          </a:solidFill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sz="3200" b="0" dirty="0" smtClean="0">
              <a:solidFill>
                <a:srgbClr val="FFCC00"/>
              </a:solidFill>
              <a:ea typeface="ＭＳ Ｐゴシック" charset="0"/>
              <a:cs typeface="Aaux Pro-Regular"/>
            </a:endParaRPr>
          </a:p>
          <a:p>
            <a:pPr algn="ctr"/>
            <a:r>
              <a:rPr lang="en-US" sz="3200" b="0" dirty="0" smtClean="0">
                <a:solidFill>
                  <a:srgbClr val="FFCC00"/>
                </a:solidFill>
                <a:ea typeface="ＭＳ Ｐゴシック" charset="0"/>
                <a:cs typeface="Aaux Pro-Regular"/>
              </a:rPr>
              <a:t>GNMA Liquidity and Counterparty Risk</a:t>
            </a:r>
          </a:p>
          <a:p>
            <a:pPr algn="ctr"/>
            <a:r>
              <a:rPr lang="en-US" sz="3200" dirty="0" smtClean="0">
                <a:solidFill>
                  <a:srgbClr val="FFCC00"/>
                </a:solidFill>
              </a:rPr>
              <a:t>GNMA Conference on Managing </a:t>
            </a:r>
            <a:r>
              <a:rPr lang="en-US" sz="3200" dirty="0">
                <a:solidFill>
                  <a:srgbClr val="FFCC00"/>
                </a:solidFill>
              </a:rPr>
              <a:t>Value and Liquidity in Mortgage Servicing </a:t>
            </a:r>
            <a:endParaRPr lang="en-US" sz="3200" dirty="0" smtClean="0">
              <a:solidFill>
                <a:srgbClr val="FFCC00"/>
              </a:solidFill>
            </a:endParaRPr>
          </a:p>
          <a:p>
            <a:pPr algn="ctr"/>
            <a:r>
              <a:rPr lang="en-US" sz="2000" b="0" dirty="0">
                <a:solidFill>
                  <a:srgbClr val="FFCC00"/>
                </a:solidFill>
                <a:ea typeface="ＭＳ Ｐゴシック" charset="0"/>
                <a:cs typeface="Aaux Pro-Regular"/>
              </a:rPr>
              <a:t>Nancy Wallace </a:t>
            </a:r>
            <a:endParaRPr lang="en-US" sz="2000" b="0" dirty="0" smtClean="0">
              <a:solidFill>
                <a:srgbClr val="FFCC00"/>
              </a:solidFill>
              <a:ea typeface="ＭＳ Ｐゴシック" charset="0"/>
              <a:cs typeface="Aaux Pro-Regular"/>
            </a:endParaRPr>
          </a:p>
          <a:p>
            <a:pPr algn="ctr"/>
            <a:r>
              <a:rPr lang="en-US" sz="2000" b="0" dirty="0" smtClean="0">
                <a:solidFill>
                  <a:srgbClr val="FFCC00"/>
                </a:solidFill>
                <a:ea typeface="ＭＳ Ｐゴシック" charset="0"/>
                <a:cs typeface="Aaux Pro-Regular"/>
              </a:rPr>
              <a:t>Haas </a:t>
            </a:r>
            <a:r>
              <a:rPr lang="en-US" sz="2000" b="0" dirty="0">
                <a:solidFill>
                  <a:srgbClr val="FFCC00"/>
                </a:solidFill>
                <a:ea typeface="ＭＳ Ｐゴシック" charset="0"/>
                <a:cs typeface="Aaux Pro-Regular"/>
              </a:rPr>
              <a:t>School of </a:t>
            </a:r>
            <a:r>
              <a:rPr lang="en-US" sz="2000" b="0" dirty="0" smtClean="0">
                <a:solidFill>
                  <a:srgbClr val="FFCC00"/>
                </a:solidFill>
                <a:ea typeface="ＭＳ Ｐゴシック" charset="0"/>
                <a:cs typeface="Aaux Pro-Regular"/>
              </a:rPr>
              <a:t>Business</a:t>
            </a:r>
            <a:endParaRPr lang="en-US" sz="2000" b="0" dirty="0" smtClean="0">
              <a:solidFill>
                <a:srgbClr val="FFCC00"/>
              </a:solidFill>
            </a:endParaRPr>
          </a:p>
          <a:p>
            <a:pPr algn="ctr"/>
            <a:r>
              <a:rPr lang="en-US" sz="2000" b="0" dirty="0" smtClean="0">
                <a:solidFill>
                  <a:srgbClr val="FFCC00"/>
                </a:solidFill>
                <a:latin typeface="+mj-lt"/>
                <a:ea typeface="ＭＳ Ｐゴシック" charset="0"/>
                <a:cs typeface="Aaux Pro-Regular"/>
              </a:rPr>
              <a:t>June 24, 2016</a:t>
            </a:r>
            <a:endParaRPr lang="en-US" sz="2000" b="0" dirty="0">
              <a:solidFill>
                <a:srgbClr val="FFCC00"/>
              </a:solidFill>
              <a:latin typeface="+mj-lt"/>
              <a:ea typeface="ＭＳ Ｐゴシック" charset="0"/>
              <a:cs typeface="Aaux Pro-Regular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 bwMode="auto">
          <a:prstGeom prst="snip2DiagRect">
            <a:avLst/>
          </a:prstGeom>
          <a:solidFill>
            <a:srgbClr val="25496D"/>
          </a:solidFill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spcBef>
                <a:spcPct val="50000"/>
              </a:spcBef>
            </a:pPr>
            <a:r>
              <a:rPr lang="en-US" sz="2400" b="0" dirty="0" smtClean="0">
                <a:solidFill>
                  <a:srgbClr val="FFFFFF"/>
                </a:solidFill>
                <a:latin typeface="+mj-lt"/>
                <a:ea typeface="ＭＳ Ｐゴシック" charset="0"/>
                <a:cs typeface="Aaux Pro-Regular"/>
              </a:rPr>
              <a:t>Penny Mac Mortgage Investment Trust: Warehouse Lines (</a:t>
            </a:r>
            <a:r>
              <a:rPr lang="en-US" sz="2400" dirty="0">
                <a:solidFill>
                  <a:srgbClr val="FFFFFF"/>
                </a:solidFill>
                <a:ea typeface="ＭＳ Ｐゴシック" charset="0"/>
                <a:cs typeface="Aaux Pro-Regular"/>
              </a:rPr>
              <a:t>74% </a:t>
            </a:r>
            <a:r>
              <a:rPr lang="en-US" sz="2400" dirty="0" smtClean="0">
                <a:solidFill>
                  <a:srgbClr val="FFFFFF"/>
                </a:solidFill>
                <a:ea typeface="ＭＳ Ｐゴシック" charset="0"/>
                <a:cs typeface="Aaux Pro-Regular"/>
              </a:rPr>
              <a:t>Liabilities, </a:t>
            </a:r>
            <a:r>
              <a:rPr lang="en-US" sz="2400" dirty="0">
                <a:solidFill>
                  <a:srgbClr val="FFFFFF"/>
                </a:solidFill>
                <a:ea typeface="ＭＳ Ｐゴシック" charset="0"/>
                <a:cs typeface="Aaux Pro-Regular"/>
              </a:rPr>
              <a:t>8 Month </a:t>
            </a:r>
            <a:r>
              <a:rPr lang="en-US" sz="2400" dirty="0" smtClean="0">
                <a:solidFill>
                  <a:srgbClr val="FFFFFF"/>
                </a:solidFill>
                <a:ea typeface="ＭＳ Ｐゴシック" charset="0"/>
                <a:cs typeface="Aaux Pro-Regular"/>
              </a:rPr>
              <a:t>WAM</a:t>
            </a:r>
            <a:r>
              <a:rPr lang="en-US" sz="2400" b="0" dirty="0" smtClean="0">
                <a:solidFill>
                  <a:srgbClr val="FFFFFF"/>
                </a:solidFill>
                <a:latin typeface="+mj-lt"/>
                <a:ea typeface="ＭＳ Ｐゴシック" charset="0"/>
                <a:cs typeface="Aaux Pro-Regular"/>
              </a:rPr>
              <a:t>) and Net Capacity, (10Q 2016:Q1)</a:t>
            </a:r>
            <a:endParaRPr lang="en-US" sz="2400" b="0" dirty="0">
              <a:solidFill>
                <a:srgbClr val="FFFFFF"/>
              </a:solidFill>
              <a:latin typeface="+mj-lt"/>
              <a:ea typeface="ＭＳ Ｐゴシック" charset="0"/>
              <a:cs typeface="Aaux Pro-Regular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 bwMode="auto">
          <a:prstGeom prst="snip2DiagRect">
            <a:avLst/>
          </a:prstGeom>
          <a:solidFill>
            <a:srgbClr val="25496D"/>
          </a:solidFill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800100" lvl="1" indent="-342900">
              <a:buFont typeface="Arial"/>
              <a:buChar char="•"/>
            </a:pPr>
            <a:r>
              <a:rPr lang="en-US" sz="1600" b="1" dirty="0" smtClean="0">
                <a:solidFill>
                  <a:srgbClr val="FFFFFF"/>
                </a:solidFill>
              </a:rPr>
              <a:t>Credit Suisse First Boston Mort. Capt.	$858,021,000	$752,000</a:t>
            </a:r>
          </a:p>
          <a:p>
            <a:pPr marL="800100" lvl="1" indent="-342900">
              <a:buFont typeface="Arial"/>
              <a:buChar char="•"/>
            </a:pPr>
            <a:r>
              <a:rPr lang="en-US" sz="1600" b="1" dirty="0" smtClean="0">
                <a:solidFill>
                  <a:srgbClr val="FFFFFF"/>
                </a:solidFill>
              </a:rPr>
              <a:t>Citibank				$824,003,000	             0</a:t>
            </a:r>
          </a:p>
          <a:p>
            <a:pPr marL="800100" lvl="1" indent="-342900">
              <a:buFont typeface="Arial"/>
              <a:buChar char="•"/>
            </a:pPr>
            <a:r>
              <a:rPr lang="en-US" sz="1600" b="1" dirty="0" smtClean="0">
                <a:solidFill>
                  <a:srgbClr val="FFFFFF"/>
                </a:solidFill>
              </a:rPr>
              <a:t>Bank of America, NA			$568,850,000	             0</a:t>
            </a:r>
          </a:p>
          <a:p>
            <a:pPr marL="800100" lvl="1" indent="-342900">
              <a:buFont typeface="Arial"/>
              <a:buChar char="•"/>
            </a:pPr>
            <a:r>
              <a:rPr lang="en-US" sz="1600" b="1" dirty="0" smtClean="0">
                <a:solidFill>
                  <a:srgbClr val="FFFFFF"/>
                </a:solidFill>
              </a:rPr>
              <a:t>JPMorgan Chase &amp; Co		$543,313,000              $136,000</a:t>
            </a:r>
          </a:p>
          <a:p>
            <a:pPr marL="800100" lvl="1" indent="-342900">
              <a:buFont typeface="Arial"/>
              <a:buChar char="•"/>
            </a:pPr>
            <a:r>
              <a:rPr lang="en-US" sz="1600" b="1" dirty="0" smtClean="0">
                <a:solidFill>
                  <a:srgbClr val="FFFFFF"/>
                </a:solidFill>
              </a:rPr>
              <a:t>Morgan Stanley Bank, NA		$252,082,000              $462,000</a:t>
            </a:r>
          </a:p>
          <a:p>
            <a:pPr marL="800100" lvl="1" indent="-342900">
              <a:buFont typeface="Arial"/>
              <a:buChar char="•"/>
            </a:pPr>
            <a:r>
              <a:rPr lang="en-US" sz="1600" b="1" dirty="0" smtClean="0">
                <a:solidFill>
                  <a:srgbClr val="FFFFFF"/>
                </a:solidFill>
              </a:rPr>
              <a:t>Daiwa Capital Markets		$178,994,000	  $80,000</a:t>
            </a:r>
          </a:p>
          <a:p>
            <a:pPr marL="800100" lvl="1" indent="-342900">
              <a:buFont typeface="Arial"/>
              <a:buChar char="•"/>
            </a:pPr>
            <a:r>
              <a:rPr lang="en-US" sz="1600" b="1" dirty="0" smtClean="0">
                <a:solidFill>
                  <a:srgbClr val="FFFFFF"/>
                </a:solidFill>
              </a:rPr>
              <a:t>Barclays Capital			 $12,379,000	$239,000</a:t>
            </a:r>
          </a:p>
          <a:p>
            <a:pPr marL="800100" lvl="1" indent="-342900">
              <a:buFont typeface="Arial"/>
              <a:buChar char="•"/>
            </a:pPr>
            <a:r>
              <a:rPr lang="en-US" sz="1600" b="1" dirty="0" smtClean="0">
                <a:solidFill>
                  <a:srgbClr val="FFFFFF"/>
                </a:solidFill>
              </a:rPr>
              <a:t>BNP Paribas			 $10,122,000	             0</a:t>
            </a:r>
          </a:p>
          <a:p>
            <a:pPr marL="800100" lvl="1" indent="-342900">
              <a:buFont typeface="Arial"/>
              <a:buChar char="•"/>
            </a:pPr>
            <a:r>
              <a:rPr lang="en-US" sz="1600" b="1" dirty="0" smtClean="0">
                <a:solidFill>
                  <a:srgbClr val="FFFFFF"/>
                </a:solidFill>
              </a:rPr>
              <a:t>Fannie Mae Capital Markets		   $5,863,000            $5,863,000</a:t>
            </a:r>
          </a:p>
          <a:p>
            <a:pPr marL="800100" lvl="1" indent="-342900">
              <a:buFont typeface="Arial"/>
              <a:buChar char="•"/>
            </a:pPr>
            <a:r>
              <a:rPr lang="en-US" sz="1600" b="1" dirty="0" smtClean="0">
                <a:solidFill>
                  <a:srgbClr val="FFFFFF"/>
                </a:solidFill>
              </a:rPr>
              <a:t>Deutsche Bank			       $784,000	$784,000</a:t>
            </a:r>
          </a:p>
          <a:p>
            <a:pPr marL="800100" lvl="1" indent="-342900">
              <a:buFont typeface="Arial"/>
              <a:buChar char="•"/>
            </a:pPr>
            <a:r>
              <a:rPr lang="en-US" sz="1600" b="1" dirty="0" smtClean="0">
                <a:solidFill>
                  <a:srgbClr val="FFFFFF"/>
                </a:solidFill>
              </a:rPr>
              <a:t>Goldman Sachs			       $262,000	$262,000</a:t>
            </a:r>
          </a:p>
          <a:p>
            <a:pPr marL="800100" lvl="1" indent="-342900">
              <a:buFont typeface="Arial"/>
              <a:buChar char="•"/>
            </a:pPr>
            <a:r>
              <a:rPr lang="en-US" sz="1600" b="1" dirty="0" smtClean="0">
                <a:solidFill>
                  <a:srgbClr val="FFFFFF"/>
                </a:solidFill>
              </a:rPr>
              <a:t>Other				      $656,000	$655,000</a:t>
            </a:r>
          </a:p>
          <a:p>
            <a:pPr marL="800100" lvl="1" indent="-342900">
              <a:buFont typeface="Arial"/>
              <a:buChar char="•"/>
            </a:pPr>
            <a:r>
              <a:rPr lang="en-US" sz="1600" b="1" dirty="0" smtClean="0">
                <a:solidFill>
                  <a:srgbClr val="FFFFFF"/>
                </a:solidFill>
              </a:rPr>
              <a:t>Unamortized debt issuance costs		  ($1,081,000)</a:t>
            </a:r>
          </a:p>
          <a:p>
            <a:pPr marL="457200" lvl="1" indent="0">
              <a:buNone/>
            </a:pPr>
            <a:r>
              <a:rPr lang="en-US" sz="1600" b="1" dirty="0" smtClean="0">
                <a:solidFill>
                  <a:srgbClr val="FFFF00"/>
                </a:solidFill>
              </a:rPr>
              <a:t>      Total			              $3,258,502,000          $13,488,000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9124" y="6425599"/>
            <a:ext cx="3345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dirty="0" smtClean="0"/>
              <a:t>Source: </a:t>
            </a:r>
            <a:r>
              <a:rPr lang="en-US" sz="1200" b="0" dirty="0" err="1" smtClean="0"/>
              <a:t>PennyMac</a:t>
            </a:r>
            <a:r>
              <a:rPr lang="en-US" sz="1200" b="0" dirty="0" smtClean="0"/>
              <a:t> Mortgage Investment Trust, Form 10Q filing.</a:t>
            </a:r>
            <a:endParaRPr lang="en-US" sz="1200" b="0" dirty="0"/>
          </a:p>
        </p:txBody>
      </p:sp>
      <p:cxnSp>
        <p:nvCxnSpPr>
          <p:cNvPr id="3" name="Straight Connector 2"/>
          <p:cNvCxnSpPr/>
          <p:nvPr/>
        </p:nvCxnSpPr>
        <p:spPr bwMode="auto">
          <a:xfrm flipV="1">
            <a:off x="1617398" y="5796869"/>
            <a:ext cx="6513014" cy="108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5601192" y="1650045"/>
            <a:ext cx="111806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rgbClr val="FFFF00"/>
                </a:solidFill>
              </a:rPr>
              <a:t>Line</a:t>
            </a:r>
            <a:endParaRPr lang="en-US" sz="18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67050" y="1683033"/>
            <a:ext cx="111806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rgbClr val="FFFF00"/>
                </a:solidFill>
              </a:rPr>
              <a:t>Net</a:t>
            </a:r>
            <a:endParaRPr lang="en-US" sz="1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8908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 bwMode="auto">
          <a:prstGeom prst="snip2DiagRect">
            <a:avLst/>
          </a:prstGeom>
          <a:solidFill>
            <a:srgbClr val="25496D"/>
          </a:solidFill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3600" dirty="0" smtClean="0">
                <a:solidFill>
                  <a:srgbClr val="FFFFFF"/>
                </a:solidFill>
                <a:latin typeface="+mj-lt"/>
                <a:ea typeface="ＭＳ Ｐゴシック" charset="0"/>
                <a:cs typeface="Aaux Pro-Regular"/>
              </a:rPr>
              <a:t>Conclusions</a:t>
            </a:r>
            <a:endParaRPr lang="en-US" sz="3600" b="0" dirty="0">
              <a:solidFill>
                <a:srgbClr val="FFFFFF"/>
              </a:solidFill>
              <a:latin typeface="+mj-lt"/>
              <a:ea typeface="ＭＳ Ｐゴシック" charset="0"/>
              <a:cs typeface="Aaux Pro-Regular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 bwMode="auto">
          <a:prstGeom prst="snip2DiagRect">
            <a:avLst/>
          </a:prstGeom>
          <a:solidFill>
            <a:srgbClr val="25496D"/>
          </a:solidFill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800100" lvl="1" indent="-342900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</a:rPr>
              <a:t>GNMA TBA pricing appears to capitalize regulatory capital advantages – </a:t>
            </a:r>
            <a:r>
              <a:rPr lang="en-US" sz="2000" b="1" dirty="0" smtClean="0">
                <a:solidFill>
                  <a:srgbClr val="FFFF00"/>
                </a:solidFill>
              </a:rPr>
              <a:t>0% risk weight</a:t>
            </a:r>
            <a:r>
              <a:rPr lang="en-US" sz="2000" dirty="0" smtClean="0">
                <a:solidFill>
                  <a:srgbClr val="FFFFFF"/>
                </a:solidFill>
              </a:rPr>
              <a:t>.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</a:rPr>
              <a:t>GNMA  MBS producers increasingly non-depository mortgage companies – </a:t>
            </a:r>
            <a:r>
              <a:rPr lang="en-US" sz="2000" b="1" dirty="0" smtClean="0">
                <a:solidFill>
                  <a:srgbClr val="FFFF00"/>
                </a:solidFill>
              </a:rPr>
              <a:t>71% non-depository</a:t>
            </a:r>
            <a:r>
              <a:rPr lang="en-US" sz="2000" dirty="0" smtClean="0">
                <a:solidFill>
                  <a:srgbClr val="FFFFFF"/>
                </a:solidFill>
              </a:rPr>
              <a:t>.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</a:rPr>
              <a:t>Non-depository pipeline funding is </a:t>
            </a:r>
            <a:r>
              <a:rPr lang="en-US" sz="2000" b="1" dirty="0" smtClean="0">
                <a:solidFill>
                  <a:srgbClr val="FFFF00"/>
                </a:solidFill>
              </a:rPr>
              <a:t>fragile: </a:t>
            </a:r>
          </a:p>
          <a:p>
            <a:pPr marL="1200150" lvl="2" indent="-342900">
              <a:buFont typeface="Arial"/>
              <a:buChar char="•"/>
            </a:pPr>
            <a:r>
              <a:rPr lang="en-US" sz="1400" dirty="0" smtClean="0">
                <a:solidFill>
                  <a:srgbClr val="FFFFFF"/>
                </a:solidFill>
              </a:rPr>
              <a:t>Pre-crisis mortgage origination funding structures are still dominant –  especially </a:t>
            </a:r>
            <a:r>
              <a:rPr lang="en-US" sz="1400" dirty="0" smtClean="0">
                <a:solidFill>
                  <a:srgbClr val="FFFF00"/>
                </a:solidFill>
              </a:rPr>
              <a:t>master repurchase agreements</a:t>
            </a:r>
            <a:r>
              <a:rPr lang="en-US" sz="1400" dirty="0">
                <a:solidFill>
                  <a:srgbClr val="FFFF00"/>
                </a:solidFill>
              </a:rPr>
              <a:t> </a:t>
            </a:r>
            <a:r>
              <a:rPr lang="en-US" sz="1400" dirty="0" smtClean="0">
                <a:solidFill>
                  <a:srgbClr val="FFFF00"/>
                </a:solidFill>
              </a:rPr>
              <a:t>(MRAs)</a:t>
            </a:r>
            <a:r>
              <a:rPr lang="en-US" sz="1400" dirty="0" smtClean="0">
                <a:solidFill>
                  <a:srgbClr val="FFFFFF"/>
                </a:solidFill>
              </a:rPr>
              <a:t>.</a:t>
            </a:r>
          </a:p>
          <a:p>
            <a:pPr marL="1200150" lvl="2" indent="-342900">
              <a:buFont typeface="Arial"/>
              <a:buChar char="•"/>
            </a:pPr>
            <a:r>
              <a:rPr lang="en-US" sz="1400" dirty="0" smtClean="0">
                <a:solidFill>
                  <a:srgbClr val="FFFF00"/>
                </a:solidFill>
              </a:rPr>
              <a:t>MRA funding structures are vulnerable to: 1) roll-over risk; 2) many other debt covenants (especially accounting triggers)  -- this was a very important pre-crisis problem leading to the collapse of lending infrastructure and many firm bankruptcies.</a:t>
            </a:r>
          </a:p>
          <a:p>
            <a:pPr marL="1200150" lvl="2" indent="-342900">
              <a:buFont typeface="Arial"/>
              <a:buChar char="•"/>
            </a:pPr>
            <a:r>
              <a:rPr lang="en-US" sz="1400" dirty="0" smtClean="0">
                <a:solidFill>
                  <a:srgbClr val="FFFFFF"/>
                </a:solidFill>
              </a:rPr>
              <a:t>MRAs have repo status so they are exempt from automatic stay --Warehouse lenders (Repo Buyers) </a:t>
            </a:r>
            <a:r>
              <a:rPr lang="en-US" sz="1400" dirty="0" smtClean="0">
                <a:solidFill>
                  <a:srgbClr val="FFFF00"/>
                </a:solidFill>
              </a:rPr>
              <a:t>will run </a:t>
            </a:r>
            <a:r>
              <a:rPr lang="en-US" sz="1400" dirty="0" smtClean="0">
                <a:solidFill>
                  <a:srgbClr val="FFFFFF"/>
                </a:solidFill>
              </a:rPr>
              <a:t>when market softens.</a:t>
            </a:r>
          </a:p>
          <a:p>
            <a:pPr marL="1200150" lvl="2" indent="-342900">
              <a:buFont typeface="Arial"/>
              <a:buChar char="•"/>
            </a:pPr>
            <a:r>
              <a:rPr lang="en-US" sz="1400" dirty="0" smtClean="0">
                <a:solidFill>
                  <a:srgbClr val="FFFFFF"/>
                </a:solidFill>
              </a:rPr>
              <a:t>Non-depository warehouse “borrowers” (repo sellers) have no capital, but they bear the rep and warranty risk – is this sensible?</a:t>
            </a:r>
          </a:p>
        </p:txBody>
      </p:sp>
    </p:spTree>
    <p:extLst>
      <p:ext uri="{BB962C8B-B14F-4D97-AF65-F5344CB8AC3E}">
        <p14:creationId xmlns:p14="http://schemas.microsoft.com/office/powerpoint/2010/main" val="197548684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Diagonal Corner Rectangle 6"/>
          <p:cNvSpPr/>
          <p:nvPr/>
        </p:nvSpPr>
        <p:spPr bwMode="auto">
          <a:xfrm>
            <a:off x="533757" y="424647"/>
            <a:ext cx="8161177" cy="750338"/>
          </a:xfrm>
          <a:prstGeom prst="snip2DiagRect">
            <a:avLst/>
          </a:prstGeom>
          <a:solidFill>
            <a:srgbClr val="25496D"/>
          </a:solidFill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800" b="0" dirty="0" smtClean="0">
                <a:solidFill>
                  <a:srgbClr val="FFFFFF"/>
                </a:solidFill>
                <a:latin typeface="+mj-lt"/>
                <a:ea typeface="ＭＳ Ｐゴシック" charset="0"/>
                <a:cs typeface="Aaux Pro-Regular"/>
              </a:rPr>
              <a:t>Regulatory Effects on GNMA TBA Volume</a:t>
            </a:r>
            <a:endParaRPr lang="en-US" sz="2800" b="0" dirty="0">
              <a:solidFill>
                <a:srgbClr val="FFFFFF"/>
              </a:solidFill>
              <a:latin typeface="+mj-lt"/>
              <a:ea typeface="ＭＳ Ｐゴシック" charset="0"/>
              <a:cs typeface="Aaux Pro-Regular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0286" y="6301619"/>
            <a:ext cx="56726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chemeClr val="bg1"/>
                </a:solidFill>
              </a:rPr>
              <a:t>Source: SIFMA   </a:t>
            </a:r>
            <a:endParaRPr lang="en-US" sz="1400" b="0" dirty="0">
              <a:solidFill>
                <a:schemeClr val="bg1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63582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Straight Connector 11"/>
          <p:cNvCxnSpPr/>
          <p:nvPr/>
        </p:nvCxnSpPr>
        <p:spPr bwMode="auto">
          <a:xfrm>
            <a:off x="3155678" y="2633152"/>
            <a:ext cx="0" cy="26945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chemeClr val="accent3">
                <a:alpha val="43000"/>
              </a:schemeClr>
            </a:outerShdw>
          </a:effectLst>
        </p:spPr>
      </p:cxnSp>
      <p:cxnSp>
        <p:nvCxnSpPr>
          <p:cNvPr id="14" name="Straight Connector 13"/>
          <p:cNvCxnSpPr/>
          <p:nvPr/>
        </p:nvCxnSpPr>
        <p:spPr bwMode="auto">
          <a:xfrm>
            <a:off x="6003070" y="2630223"/>
            <a:ext cx="0" cy="26945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chemeClr val="accent3">
                <a:alpha val="43000"/>
              </a:schemeClr>
            </a:outerShdw>
          </a:effectLst>
        </p:spPr>
      </p:cxnSp>
      <p:sp>
        <p:nvSpPr>
          <p:cNvPr id="13" name="TextBox 12"/>
          <p:cNvSpPr txBox="1"/>
          <p:nvPr/>
        </p:nvSpPr>
        <p:spPr>
          <a:xfrm>
            <a:off x="3049356" y="2121011"/>
            <a:ext cx="153117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NPR – GNMA Tier 1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5334930" y="2088865"/>
            <a:ext cx="154758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MIP – 50 bps</a:t>
            </a:r>
          </a:p>
          <a:p>
            <a:r>
              <a:rPr lang="en-US" sz="1600" dirty="0" smtClean="0"/>
              <a:t>Tier </a:t>
            </a:r>
            <a:r>
              <a:rPr lang="en-US" sz="1600" dirty="0"/>
              <a:t>1</a:t>
            </a:r>
            <a:r>
              <a:rPr lang="en-US" sz="1600" dirty="0" smtClean="0"/>
              <a:t>, LCR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6548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Diagonal Corner Rectangle 6"/>
          <p:cNvSpPr/>
          <p:nvPr/>
        </p:nvSpPr>
        <p:spPr bwMode="auto">
          <a:xfrm>
            <a:off x="533757" y="424647"/>
            <a:ext cx="8161177" cy="750338"/>
          </a:xfrm>
          <a:prstGeom prst="snip2DiagRect">
            <a:avLst/>
          </a:prstGeom>
          <a:solidFill>
            <a:srgbClr val="25496D"/>
          </a:solidFill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800" b="0" dirty="0">
                <a:solidFill>
                  <a:srgbClr val="FFFFFF"/>
                </a:solidFill>
                <a:latin typeface="+mj-lt"/>
                <a:ea typeface="ＭＳ Ｐゴシック" charset="0"/>
                <a:cs typeface="Aaux Pro-Regular"/>
              </a:rPr>
              <a:t>P</a:t>
            </a:r>
            <a:r>
              <a:rPr lang="en-US" sz="2800" b="0" dirty="0" smtClean="0">
                <a:solidFill>
                  <a:srgbClr val="FFFFFF"/>
                </a:solidFill>
                <a:latin typeface="+mj-lt"/>
                <a:ea typeface="ＭＳ Ｐゴシック" charset="0"/>
                <a:cs typeface="Aaux Pro-Regular"/>
              </a:rPr>
              <a:t>ricing differentials between GNMA and FNMA TBA  </a:t>
            </a:r>
            <a:endParaRPr lang="en-US" sz="2800" b="0" dirty="0">
              <a:solidFill>
                <a:srgbClr val="FFFFFF"/>
              </a:solidFill>
              <a:latin typeface="+mj-lt"/>
              <a:ea typeface="ＭＳ Ｐゴシック" charset="0"/>
              <a:cs typeface="Aaux Pro-Regular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0286" y="6301619"/>
            <a:ext cx="56726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chemeClr val="bg1"/>
                </a:solidFill>
              </a:rPr>
              <a:t>Source: Citigroup </a:t>
            </a:r>
            <a:r>
              <a:rPr lang="en-US" sz="1600" b="0" dirty="0" err="1" smtClean="0">
                <a:solidFill>
                  <a:schemeClr val="bg1"/>
                </a:solidFill>
              </a:rPr>
              <a:t>Yieldbook</a:t>
            </a:r>
            <a:r>
              <a:rPr lang="en-US" sz="1600" b="0" dirty="0" smtClean="0">
                <a:solidFill>
                  <a:schemeClr val="bg1"/>
                </a:solidFill>
              </a:rPr>
              <a:t> </a:t>
            </a:r>
            <a:endParaRPr lang="en-US" sz="1600" b="0" dirty="0">
              <a:solidFill>
                <a:schemeClr val="bg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910402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6766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Diagonal Corner Rectangle 6"/>
          <p:cNvSpPr/>
          <p:nvPr/>
        </p:nvSpPr>
        <p:spPr bwMode="auto">
          <a:xfrm>
            <a:off x="533757" y="424647"/>
            <a:ext cx="8161177" cy="750338"/>
          </a:xfrm>
          <a:prstGeom prst="snip2DiagRect">
            <a:avLst/>
          </a:prstGeom>
          <a:solidFill>
            <a:srgbClr val="25496D"/>
          </a:solidFill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solidFill>
                  <a:srgbClr val="FFFFFF"/>
                </a:solidFill>
                <a:cs typeface="Aaux Pro-Regular"/>
              </a:rPr>
              <a:t>GNMA and FNMA OAS Volatility</a:t>
            </a:r>
            <a:endParaRPr lang="en-US" sz="2800" b="0" dirty="0">
              <a:solidFill>
                <a:srgbClr val="FFFFFF"/>
              </a:solidFill>
              <a:latin typeface="+mj-lt"/>
              <a:ea typeface="ＭＳ Ｐゴシック" charset="0"/>
              <a:cs typeface="Aaux Pro-Regular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8476" y="6513336"/>
            <a:ext cx="37735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/>
              <a:t>Source: Citigroup </a:t>
            </a:r>
            <a:r>
              <a:rPr lang="en-US" sz="1400" b="0" dirty="0" err="1" smtClean="0"/>
              <a:t>Yieldbook</a:t>
            </a:r>
            <a:r>
              <a:rPr lang="en-US" sz="1400" b="0" dirty="0" smtClean="0"/>
              <a:t>, REFM Calculations</a:t>
            </a:r>
            <a:endParaRPr lang="en-US" sz="1400" b="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555251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541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Diagonal Corner Rectangle 6"/>
          <p:cNvSpPr/>
          <p:nvPr/>
        </p:nvSpPr>
        <p:spPr bwMode="auto">
          <a:xfrm>
            <a:off x="533757" y="424646"/>
            <a:ext cx="8259481" cy="1038877"/>
          </a:xfrm>
          <a:prstGeom prst="snip2DiagRect">
            <a:avLst/>
          </a:prstGeom>
          <a:solidFill>
            <a:srgbClr val="25496D"/>
          </a:solidFill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800" b="0" dirty="0" smtClean="0">
                <a:solidFill>
                  <a:srgbClr val="FFFFFF"/>
                </a:solidFill>
                <a:latin typeface="+mj-lt"/>
                <a:ea typeface="ＭＳ Ｐゴシック" charset="0"/>
                <a:cs typeface="Aaux Pro-Regular"/>
              </a:rPr>
              <a:t>GNMA Foreclosure Elevated Relative to GSEs</a:t>
            </a:r>
            <a:endParaRPr lang="en-US" sz="2800" b="0" dirty="0">
              <a:solidFill>
                <a:srgbClr val="FFFFFF"/>
              </a:solidFill>
              <a:latin typeface="+mj-lt"/>
              <a:ea typeface="ＭＳ Ｐゴシック" charset="0"/>
              <a:cs typeface="Aaux Pro-Regular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0286" y="6301619"/>
            <a:ext cx="56726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72342" y="6231091"/>
            <a:ext cx="2507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GSE Foreclosure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917325" y="6209801"/>
            <a:ext cx="3017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GNMA Foreclosure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28666818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25322507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7100" y="6550223"/>
            <a:ext cx="26382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/>
              <a:t>Source: RMS, REFM calculations</a:t>
            </a:r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197155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86180533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97240145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itle 10"/>
          <p:cNvSpPr>
            <a:spLocks noGrp="1"/>
          </p:cNvSpPr>
          <p:nvPr>
            <p:ph type="title"/>
          </p:nvPr>
        </p:nvSpPr>
        <p:spPr bwMode="auto">
          <a:prstGeom prst="snip2DiagRect">
            <a:avLst/>
          </a:prstGeom>
          <a:solidFill>
            <a:srgbClr val="25496D"/>
          </a:solidFill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800" b="0" dirty="0" smtClean="0">
                <a:solidFill>
                  <a:srgbClr val="FFFFFF"/>
                </a:solidFill>
                <a:latin typeface="+mj-lt"/>
                <a:ea typeface="ＭＳ Ｐゴシック" charset="0"/>
                <a:cs typeface="Aaux Pro-Regular"/>
              </a:rPr>
              <a:t>GNMA </a:t>
            </a:r>
            <a:r>
              <a:rPr lang="en-US" sz="2800" dirty="0" smtClean="0">
                <a:solidFill>
                  <a:srgbClr val="FFFFFF"/>
                </a:solidFill>
                <a:latin typeface="+mj-lt"/>
                <a:ea typeface="ＭＳ Ｐゴシック" charset="0"/>
                <a:cs typeface="Aaux Pro-Regular"/>
              </a:rPr>
              <a:t>Prepayment is Slower</a:t>
            </a:r>
            <a:r>
              <a:rPr lang="en-US" sz="2800" b="0" dirty="0" smtClean="0">
                <a:solidFill>
                  <a:srgbClr val="FFFFFF"/>
                </a:solidFill>
                <a:latin typeface="+mj-lt"/>
                <a:ea typeface="ＭＳ Ｐゴシック" charset="0"/>
                <a:cs typeface="Aaux Pro-Regular"/>
              </a:rPr>
              <a:t> Relative to GSEs</a:t>
            </a:r>
            <a:endParaRPr lang="en-US" sz="2800" b="0" dirty="0">
              <a:solidFill>
                <a:srgbClr val="FFFFFF"/>
              </a:solidFill>
              <a:latin typeface="+mj-lt"/>
              <a:ea typeface="ＭＳ Ｐゴシック" charset="0"/>
              <a:cs typeface="Aaux Pro-Regular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39777" y="6100825"/>
            <a:ext cx="2616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GSE Prepayment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43405" y="6122958"/>
            <a:ext cx="3299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GNMA Prepayment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6459059"/>
            <a:ext cx="4179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/>
              <a:t>Source: RMS, REFM calculations</a:t>
            </a:r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21014212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Diagonal Corner Rectangle 6"/>
          <p:cNvSpPr/>
          <p:nvPr/>
        </p:nvSpPr>
        <p:spPr bwMode="auto">
          <a:xfrm>
            <a:off x="533757" y="424647"/>
            <a:ext cx="8161177" cy="750338"/>
          </a:xfrm>
          <a:prstGeom prst="snip2DiagRect">
            <a:avLst/>
          </a:prstGeom>
          <a:solidFill>
            <a:srgbClr val="25496D"/>
          </a:solidFill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>
              <a:spcBef>
                <a:spcPct val="50000"/>
              </a:spcBef>
            </a:pPr>
            <a:r>
              <a:rPr lang="en-US" b="0" dirty="0" smtClean="0">
                <a:solidFill>
                  <a:srgbClr val="FFFFFF"/>
                </a:solidFill>
                <a:latin typeface="+mj-lt"/>
                <a:ea typeface="ＭＳ Ｐゴシック" charset="0"/>
                <a:cs typeface="Aaux Pro-Regular"/>
              </a:rPr>
              <a:t>Top 100 GNMA Producers are largely </a:t>
            </a:r>
            <a:r>
              <a:rPr lang="en-US" b="0" dirty="0">
                <a:solidFill>
                  <a:srgbClr val="FFFFFF"/>
                </a:solidFill>
                <a:latin typeface="+mj-lt"/>
                <a:ea typeface="ＭＳ Ｐゴシック" charset="0"/>
                <a:cs typeface="Aaux Pro-Regular"/>
              </a:rPr>
              <a:t>n</a:t>
            </a:r>
            <a:r>
              <a:rPr lang="en-US" b="0" dirty="0" smtClean="0">
                <a:solidFill>
                  <a:srgbClr val="FFFFFF"/>
                </a:solidFill>
                <a:latin typeface="+mj-lt"/>
                <a:ea typeface="ＭＳ Ｐゴシック" charset="0"/>
                <a:cs typeface="Aaux Pro-Regular"/>
              </a:rPr>
              <a:t>on-depositories</a:t>
            </a:r>
            <a:endParaRPr lang="en-US" b="0" dirty="0">
              <a:solidFill>
                <a:srgbClr val="FFFFFF"/>
              </a:solidFill>
              <a:latin typeface="+mj-lt"/>
              <a:ea typeface="ＭＳ Ｐゴシック" charset="0"/>
              <a:cs typeface="Aaux Pro-Regular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0286" y="6301619"/>
            <a:ext cx="56726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Source: Inside Mortgage Finance</a:t>
            </a:r>
            <a:endParaRPr lang="en-US" sz="1600" dirty="0">
              <a:solidFill>
                <a:srgbClr val="0033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976923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65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 bwMode="auto">
          <a:prstGeom prst="snip2DiagRect">
            <a:avLst/>
          </a:prstGeom>
          <a:solidFill>
            <a:srgbClr val="25496D"/>
          </a:solidFill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800" b="0" dirty="0" smtClean="0">
                <a:solidFill>
                  <a:srgbClr val="FFFFFF"/>
                </a:solidFill>
                <a:latin typeface="+mj-lt"/>
                <a:ea typeface="ＭＳ Ｐゴシック" charset="0"/>
                <a:cs typeface="Aaux Pro-Regular"/>
              </a:rPr>
              <a:t>Primary Non-Depository Funding Source: </a:t>
            </a:r>
            <a:r>
              <a:rPr lang="en-US" sz="2800" b="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+mj-lt"/>
                <a:ea typeface="ＭＳ Ｐゴシック" charset="0"/>
                <a:cs typeface="Aaux Pro-Regular"/>
              </a:rPr>
              <a:t>Mortgage Repurchase Agreements</a:t>
            </a:r>
            <a:endParaRPr lang="en-US" sz="2800" b="0" dirty="0">
              <a:solidFill>
                <a:schemeClr val="bg1">
                  <a:lumMod val="50000"/>
                  <a:lumOff val="50000"/>
                </a:schemeClr>
              </a:solidFill>
              <a:latin typeface="+mj-lt"/>
              <a:ea typeface="ＭＳ Ｐゴシック" charset="0"/>
              <a:cs typeface="Aaux Pro-Regular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 bwMode="auto">
          <a:prstGeom prst="snip2DiagRect">
            <a:avLst/>
          </a:prstGeom>
          <a:solidFill>
            <a:srgbClr val="25496D"/>
          </a:solidFill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1200150" lvl="2" indent="-342900">
              <a:buFont typeface="Arial"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Strict capital and accounting covenants</a:t>
            </a:r>
          </a:p>
          <a:p>
            <a:pPr marL="1200150" lvl="2" indent="-342900">
              <a:buFont typeface="Arial"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Significant roll over risk (short maturities)</a:t>
            </a:r>
          </a:p>
          <a:p>
            <a:pPr marL="1200150" lvl="2" indent="-342900">
              <a:buFont typeface="Arial"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Often highly concentrated Repo-Buyer counterparty exposure</a:t>
            </a:r>
          </a:p>
          <a:p>
            <a:pPr marL="1200150" lvl="2" indent="-342900">
              <a:buFont typeface="Arial"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Risk of haircuts and dynamic margins</a:t>
            </a:r>
          </a:p>
          <a:p>
            <a:pPr marL="1200150" lvl="2" indent="-342900">
              <a:buFont typeface="Arial"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Exempt from Automatic Stay under BAPCPA 200</a:t>
            </a:r>
            <a:r>
              <a:rPr lang="en-US" dirty="0" smtClean="0">
                <a:solidFill>
                  <a:srgbClr val="FFFF00"/>
                </a:solidFill>
              </a:rPr>
              <a:t>5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1200150" lvl="2" indent="-342900">
              <a:buFont typeface="Arial"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Reps and warranty risk resides with originator (Repo seller who has little capital)</a:t>
            </a:r>
          </a:p>
        </p:txBody>
      </p:sp>
    </p:spTree>
    <p:extLst>
      <p:ext uri="{BB962C8B-B14F-4D97-AF65-F5344CB8AC3E}">
        <p14:creationId xmlns:p14="http://schemas.microsoft.com/office/powerpoint/2010/main" val="826254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 bwMode="auto">
          <a:prstGeom prst="snip2DiagRect">
            <a:avLst/>
          </a:prstGeom>
          <a:solidFill>
            <a:srgbClr val="25496D"/>
          </a:solidFill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800" b="0" dirty="0" smtClean="0">
                <a:solidFill>
                  <a:srgbClr val="FFFFFF"/>
                </a:solidFill>
                <a:latin typeface="+mj-lt"/>
                <a:ea typeface="ＭＳ Ｐゴシック" charset="0"/>
                <a:cs typeface="Aaux Pro-Regular"/>
              </a:rPr>
              <a:t>Pre-crisis New Century Committed MRAs (December 2005)</a:t>
            </a:r>
            <a:endParaRPr lang="en-US" sz="2800" b="0" dirty="0">
              <a:solidFill>
                <a:srgbClr val="FFFFFF"/>
              </a:solidFill>
              <a:latin typeface="+mj-lt"/>
              <a:ea typeface="ＭＳ Ｐゴシック" charset="0"/>
              <a:cs typeface="Aaux Pro-Regular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 bwMode="auto">
          <a:prstGeom prst="snip2DiagRect">
            <a:avLst/>
          </a:prstGeom>
          <a:solidFill>
            <a:srgbClr val="25496D"/>
          </a:solidFill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800100" lvl="1" indent="-342900">
              <a:buFont typeface="Arial"/>
              <a:buChar char="•"/>
            </a:pPr>
            <a:r>
              <a:rPr lang="en-US" sz="1800" b="1" dirty="0" smtClean="0">
                <a:solidFill>
                  <a:srgbClr val="FFFF00"/>
                </a:solidFill>
              </a:rPr>
              <a:t>Warehouse Lenders (MRAs)  -- TOTAL $14.35B</a:t>
            </a:r>
          </a:p>
          <a:p>
            <a:pPr marL="1200150" lvl="2" indent="-342900">
              <a:buFont typeface="Arial"/>
              <a:buChar char="•"/>
            </a:pPr>
            <a:r>
              <a:rPr lang="en-US" sz="1800" dirty="0" smtClean="0">
                <a:solidFill>
                  <a:srgbClr val="FFFFFF"/>
                </a:solidFill>
              </a:rPr>
              <a:t>Bank of America, N.A. - $3B</a:t>
            </a:r>
          </a:p>
          <a:p>
            <a:pPr marL="1200150" lvl="2" indent="-342900">
              <a:buFont typeface="Arial"/>
              <a:buChar char="•"/>
            </a:pPr>
            <a:r>
              <a:rPr lang="en-US" sz="1800" b="0" dirty="0" smtClean="0">
                <a:solidFill>
                  <a:srgbClr val="FFFFFF"/>
                </a:solidFill>
              </a:rPr>
              <a:t>Barclays Bank, PLC  - $1B</a:t>
            </a:r>
          </a:p>
          <a:p>
            <a:pPr marL="1200150" lvl="2" indent="-342900">
              <a:buFont typeface="Arial"/>
              <a:buChar char="•"/>
            </a:pPr>
            <a:r>
              <a:rPr lang="en-US" sz="1800" dirty="0" smtClean="0">
                <a:solidFill>
                  <a:srgbClr val="FFFFFF"/>
                </a:solidFill>
              </a:rPr>
              <a:t>Bear Stearns Mortgage Capital  - $800M</a:t>
            </a:r>
          </a:p>
          <a:p>
            <a:pPr marL="1200150" lvl="2" indent="-342900">
              <a:buFont typeface="Arial"/>
              <a:buChar char="•"/>
            </a:pPr>
            <a:r>
              <a:rPr lang="en-US" sz="1800" b="0" dirty="0" smtClean="0">
                <a:solidFill>
                  <a:srgbClr val="FFFFFF"/>
                </a:solidFill>
              </a:rPr>
              <a:t>Citigroup Global Markets Reality Corporation -$1.2B</a:t>
            </a:r>
          </a:p>
          <a:p>
            <a:pPr marL="1200150" lvl="2" indent="-342900">
              <a:buFont typeface="Arial"/>
              <a:buChar char="•"/>
            </a:pPr>
            <a:r>
              <a:rPr lang="en-US" sz="1800" dirty="0" smtClean="0">
                <a:solidFill>
                  <a:srgbClr val="FFFFFF"/>
                </a:solidFill>
              </a:rPr>
              <a:t>Credit Suisse First Boston Capital, LLC - $1.5B</a:t>
            </a:r>
          </a:p>
          <a:p>
            <a:pPr marL="1200150" lvl="2" indent="-342900">
              <a:buFont typeface="Arial"/>
              <a:buChar char="•"/>
            </a:pPr>
            <a:r>
              <a:rPr lang="en-US" sz="1800" b="0" dirty="0" smtClean="0">
                <a:solidFill>
                  <a:srgbClr val="FFFFFF"/>
                </a:solidFill>
              </a:rPr>
              <a:t>Deutsche Bank - $1B</a:t>
            </a:r>
          </a:p>
          <a:p>
            <a:pPr marL="1200150" lvl="2" indent="-342900">
              <a:buFont typeface="Arial"/>
              <a:buChar char="•"/>
            </a:pPr>
            <a:r>
              <a:rPr lang="en-US" sz="1800" dirty="0" smtClean="0">
                <a:solidFill>
                  <a:srgbClr val="FFFFFF"/>
                </a:solidFill>
              </a:rPr>
              <a:t>IXIS Real Estate Capital, </a:t>
            </a:r>
            <a:r>
              <a:rPr lang="en-US" sz="1800" dirty="0" err="1" smtClean="0">
                <a:solidFill>
                  <a:srgbClr val="FFFFFF"/>
                </a:solidFill>
              </a:rPr>
              <a:t>Inc</a:t>
            </a:r>
            <a:r>
              <a:rPr lang="en-US" sz="1800" dirty="0" smtClean="0">
                <a:solidFill>
                  <a:srgbClr val="FFFFFF"/>
                </a:solidFill>
              </a:rPr>
              <a:t> - $850M</a:t>
            </a:r>
          </a:p>
          <a:p>
            <a:pPr marL="1200150" lvl="2" indent="-342900">
              <a:buFont typeface="Arial"/>
              <a:buChar char="•"/>
            </a:pPr>
            <a:r>
              <a:rPr lang="en-US" sz="1800" b="0" dirty="0" smtClean="0">
                <a:solidFill>
                  <a:srgbClr val="FFFFFF"/>
                </a:solidFill>
              </a:rPr>
              <a:t>Morgan Stanley Mortgage Capital Inc. - $3B</a:t>
            </a:r>
          </a:p>
          <a:p>
            <a:pPr marL="1200150" lvl="2" indent="-342900">
              <a:buFont typeface="Arial"/>
              <a:buChar char="•"/>
            </a:pPr>
            <a:r>
              <a:rPr lang="en-US" sz="1800" dirty="0" smtClean="0">
                <a:solidFill>
                  <a:srgbClr val="FFFFFF"/>
                </a:solidFill>
              </a:rPr>
              <a:t>UBS Real Estate Securities Inc. - $2B</a:t>
            </a:r>
          </a:p>
          <a:p>
            <a:pPr marL="800100" lvl="1" indent="-342900">
              <a:buFont typeface="Arial"/>
              <a:buChar char="•"/>
            </a:pPr>
            <a:r>
              <a:rPr lang="en-US" sz="1800" b="1" dirty="0" smtClean="0">
                <a:solidFill>
                  <a:srgbClr val="FFFF00"/>
                </a:solidFill>
              </a:rPr>
              <a:t>Off-Balance Sheet Borrowing -- TOTAL $2B</a:t>
            </a:r>
          </a:p>
          <a:p>
            <a:pPr marL="1200150" lvl="2" indent="-342900">
              <a:buFont typeface="Arial"/>
              <a:buChar char="•"/>
            </a:pPr>
            <a:r>
              <a:rPr lang="en-US" sz="1800" dirty="0" smtClean="0">
                <a:solidFill>
                  <a:srgbClr val="FFFFFF"/>
                </a:solidFill>
              </a:rPr>
              <a:t>Von Karman Funding Trust - $2B</a:t>
            </a:r>
            <a:endParaRPr lang="en-US" sz="1800" b="0" dirty="0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9124" y="6425599"/>
            <a:ext cx="3345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dirty="0" smtClean="0"/>
              <a:t>Source: New Century 10Q filing.</a:t>
            </a:r>
            <a:endParaRPr 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27291019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003300"/>
      </a:lt1>
      <a:dk2>
        <a:srgbClr val="000000"/>
      </a:dk2>
      <a:lt2>
        <a:srgbClr val="808080"/>
      </a:lt2>
      <a:accent1>
        <a:srgbClr val="C0C0C0"/>
      </a:accent1>
      <a:accent2>
        <a:srgbClr val="3333CC"/>
      </a:accent2>
      <a:accent3>
        <a:srgbClr val="AAADAA"/>
      </a:accent3>
      <a:accent4>
        <a:srgbClr val="000000"/>
      </a:accent4>
      <a:accent5>
        <a:srgbClr val="DCDCDC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21804</TotalTime>
  <Words>909</Words>
  <Application>Microsoft Office PowerPoint</Application>
  <PresentationFormat>On-screen Show (4:3)</PresentationFormat>
  <Paragraphs>104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GNMA Prepayment is Slower Relative to GSEs</vt:lpstr>
      <vt:lpstr>PowerPoint Presentation</vt:lpstr>
      <vt:lpstr>Primary Non-Depository Funding Source: Mortgage Repurchase Agreements</vt:lpstr>
      <vt:lpstr>Pre-crisis New Century Committed MRAs (December 2005)</vt:lpstr>
      <vt:lpstr>Penny Mac Mortgage Investment Trust: Warehouse Lines (74% Liabilities, 8 Month WAM) and Net Capacity, (10Q 2016:Q1)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stanton</dc:creator>
  <cp:lastModifiedBy>ppt user</cp:lastModifiedBy>
  <cp:revision>569</cp:revision>
  <cp:lastPrinted>2015-04-15T20:46:06Z</cp:lastPrinted>
  <dcterms:created xsi:type="dcterms:W3CDTF">2009-10-13T23:17:08Z</dcterms:created>
  <dcterms:modified xsi:type="dcterms:W3CDTF">2016-06-24T12:45:43Z</dcterms:modified>
</cp:coreProperties>
</file>