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1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7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6011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19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04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4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81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2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1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7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1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8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6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4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9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A4E4580-87D8-4971-8B68-7F4FD807524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BDD8D-E0BB-4C35-9366-EA1ADC4F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35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Perspectives on Mortgage Servicing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867996"/>
            <a:ext cx="8825658" cy="112915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Karen Pence</a:t>
            </a:r>
          </a:p>
          <a:p>
            <a:pPr algn="ctr"/>
            <a:r>
              <a:rPr lang="en-US" dirty="0" smtClean="0"/>
              <a:t>Adviser, division of Research and Statistics</a:t>
            </a:r>
          </a:p>
          <a:p>
            <a:pPr algn="ctr"/>
            <a:r>
              <a:rPr lang="en-US" dirty="0" smtClean="0"/>
              <a:t>Board of governors of the federal reserve system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35676" y="6087762"/>
            <a:ext cx="8744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Ginnie</a:t>
            </a:r>
            <a:r>
              <a:rPr lang="en-US" sz="1400" dirty="0" smtClean="0"/>
              <a:t> Mae Symposium of Managing Value and Liquidity in Mortgage Servicing  ● June 24,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697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solution 1: Revise servicing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Revise the servicing contract to reduce the risks of servicer failure?</a:t>
            </a:r>
          </a:p>
          <a:p>
            <a:pPr lvl="1"/>
            <a:r>
              <a:rPr lang="en-US" dirty="0" smtClean="0"/>
              <a:t>Compensate servicers separately for performing and nonperforming loans?</a:t>
            </a:r>
          </a:p>
          <a:p>
            <a:pPr lvl="1"/>
            <a:r>
              <a:rPr lang="en-US" dirty="0" smtClean="0"/>
              <a:t>Reduce servicer liability for funding advances?</a:t>
            </a:r>
          </a:p>
          <a:p>
            <a:pPr lvl="1"/>
            <a:endParaRPr lang="en-US" dirty="0"/>
          </a:p>
          <a:p>
            <a:r>
              <a:rPr lang="en-US" dirty="0" smtClean="0"/>
              <a:t>Inherent tradeoff:</a:t>
            </a:r>
          </a:p>
          <a:p>
            <a:pPr lvl="1"/>
            <a:r>
              <a:rPr lang="en-US" dirty="0" smtClean="0"/>
              <a:t>Reducing a servicer’s risk reduces its incentive to act prudently</a:t>
            </a:r>
          </a:p>
          <a:p>
            <a:pPr lvl="1"/>
            <a:r>
              <a:rPr lang="en-US" dirty="0" smtClean="0"/>
              <a:t>Requiring a servicer to take on too much risk, though, also increases its incentive to go out of business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solution 2: Require a more stable funding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 servicers to fund their operations with longer-term debt? Impose universal prudential standards on servicers?</a:t>
            </a:r>
          </a:p>
          <a:p>
            <a:pPr lvl="1"/>
            <a:r>
              <a:rPr lang="en-US" dirty="0"/>
              <a:t>Might require an increase in the servicing </a:t>
            </a:r>
            <a:r>
              <a:rPr lang="en-US" dirty="0" smtClean="0"/>
              <a:t>fee</a:t>
            </a:r>
          </a:p>
          <a:p>
            <a:pPr lvl="1"/>
            <a:endParaRPr lang="en-US" dirty="0"/>
          </a:p>
          <a:p>
            <a:r>
              <a:rPr lang="en-US" dirty="0" smtClean="0"/>
              <a:t>Which agency should impose such standards?</a:t>
            </a:r>
            <a:endParaRPr lang="en-US" dirty="0"/>
          </a:p>
          <a:p>
            <a:pPr lvl="1"/>
            <a:r>
              <a:rPr lang="en-US" dirty="0" smtClean="0"/>
              <a:t>FHFA and </a:t>
            </a:r>
            <a:r>
              <a:rPr lang="en-US" dirty="0" err="1" smtClean="0"/>
              <a:t>Ginnie</a:t>
            </a:r>
            <a:r>
              <a:rPr lang="en-US" dirty="0" smtClean="0"/>
              <a:t> Mae? State banking supervisors?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3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we like to know to gauge the risks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financial condition of privately held nonbank servicers?</a:t>
            </a:r>
          </a:p>
          <a:p>
            <a:r>
              <a:rPr lang="en-US" dirty="0" smtClean="0"/>
              <a:t>What are the terms of the nonbanks’ warehouse lines of credit?  Under what conditions can banks pull the lines?</a:t>
            </a:r>
          </a:p>
          <a:p>
            <a:r>
              <a:rPr lang="en-US" dirty="0" smtClean="0"/>
              <a:t>How vulnerable are the nonbanks to swings in interest rates and default?</a:t>
            </a:r>
          </a:p>
          <a:p>
            <a:r>
              <a:rPr lang="en-US" dirty="0"/>
              <a:t>How are the nonbank servicers connected to the broader financial system?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9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my views and not necessarily those of the Board of Governors of the Federal Reserve system or its staff.</a:t>
            </a:r>
          </a:p>
          <a:p>
            <a:r>
              <a:rPr lang="en-US" dirty="0" smtClean="0"/>
              <a:t>I will be making broad generalizations that may not reflect the circumstances, situation, or actions of any particular firm.</a:t>
            </a:r>
          </a:p>
          <a:p>
            <a:r>
              <a:rPr lang="en-US" dirty="0" smtClean="0"/>
              <a:t>I welcome the opportunity to learn more from the audience about the issues and questions that I will be discussing.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Mortgage Servicing During the Financial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Servicers did not always act in the best interest of borrowers or investors</a:t>
            </a:r>
          </a:p>
          <a:p>
            <a:pPr lvl="1"/>
            <a:r>
              <a:rPr lang="en-US" sz="2000" dirty="0" smtClean="0"/>
              <a:t>Widespread sloppy practices led to harm to borrowers, investors, communities, and the government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Mortgage servicing assets did not hold their value and were not a source of strength to banking institutions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776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Consumer-facing servicing issues</a:t>
            </a:r>
          </a:p>
          <a:p>
            <a:pPr lvl="1"/>
            <a:r>
              <a:rPr lang="en-US" dirty="0" smtClean="0"/>
              <a:t>New servicing regulations from CFPB</a:t>
            </a:r>
          </a:p>
          <a:p>
            <a:pPr lvl="1"/>
            <a:r>
              <a:rPr lang="en-US" dirty="0" smtClean="0"/>
              <a:t>CFPB has the authority to supervise nonbank servicers</a:t>
            </a:r>
          </a:p>
          <a:p>
            <a:pPr lvl="1"/>
            <a:r>
              <a:rPr lang="en-US" dirty="0" smtClean="0"/>
              <a:t>Consent orders and settlements with federal and state regulators</a:t>
            </a:r>
          </a:p>
          <a:p>
            <a:pPr lvl="1"/>
            <a:endParaRPr lang="en-US" dirty="0"/>
          </a:p>
          <a:p>
            <a:r>
              <a:rPr lang="en-US" dirty="0" smtClean="0"/>
              <a:t>Safety and soundness of the banking system</a:t>
            </a:r>
          </a:p>
          <a:p>
            <a:pPr lvl="1"/>
            <a:r>
              <a:rPr lang="en-US" dirty="0" smtClean="0"/>
              <a:t>Revised regulatory capital rules</a:t>
            </a:r>
          </a:p>
          <a:p>
            <a:pPr lvl="2"/>
            <a:r>
              <a:rPr lang="en-US" dirty="0" smtClean="0"/>
              <a:t> require more capital for mortgage servicing assets</a:t>
            </a:r>
          </a:p>
          <a:p>
            <a:pPr lvl="2"/>
            <a:r>
              <a:rPr lang="en-US" dirty="0" smtClean="0"/>
              <a:t>provide a disincentive for concentrating activities in mortgage servicing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00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on mortgage servicing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Consumers are better protected</a:t>
            </a:r>
          </a:p>
          <a:p>
            <a:r>
              <a:rPr lang="en-US" dirty="0" smtClean="0"/>
              <a:t>The cost of servicing has increased</a:t>
            </a:r>
          </a:p>
          <a:p>
            <a:r>
              <a:rPr lang="en-US" dirty="0" smtClean="0"/>
              <a:t>Large banks have reduced market share; nonbanks and small banks have gained</a:t>
            </a:r>
          </a:p>
          <a:p>
            <a:pPr lvl="1"/>
            <a:r>
              <a:rPr lang="en-US" dirty="0" smtClean="0"/>
              <a:t>Nonperforming loan policies seem to be a larger factor than capital rules in this shift</a:t>
            </a:r>
          </a:p>
          <a:p>
            <a:pPr lvl="1"/>
            <a:r>
              <a:rPr lang="en-US" dirty="0" smtClean="0"/>
              <a:t>Bulk sales from banks to nonbanks were mostly nonperforming loans</a:t>
            </a:r>
          </a:p>
          <a:p>
            <a:pPr lvl="2"/>
            <a:r>
              <a:rPr lang="en-US" dirty="0" smtClean="0"/>
              <a:t>These sales provide little capital relief because the MSA values for nonperforming loans are low</a:t>
            </a:r>
          </a:p>
          <a:p>
            <a:pPr lvl="1"/>
            <a:r>
              <a:rPr lang="en-US" dirty="0" smtClean="0"/>
              <a:t>The capital rules have a minor effect on most banks</a:t>
            </a:r>
          </a:p>
          <a:p>
            <a:pPr lvl="2"/>
            <a:r>
              <a:rPr lang="en-US" dirty="0" smtClean="0"/>
              <a:t>Although a big effect on some banks that specialize in mortgage servicing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54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concerns associated with the shift from banks to nonbanks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269" y="2374194"/>
            <a:ext cx="8946541" cy="4195481"/>
          </a:xfrm>
        </p:spPr>
        <p:txBody>
          <a:bodyPr/>
          <a:lstStyle/>
          <a:p>
            <a:r>
              <a:rPr lang="en-US" sz="2400" dirty="0" smtClean="0"/>
              <a:t>1.  Are nonbanks able to fund servicer advances in the event of a rise in defaults?</a:t>
            </a:r>
          </a:p>
          <a:p>
            <a:endParaRPr lang="en-US" sz="2400" dirty="0" smtClean="0"/>
          </a:p>
          <a:p>
            <a:r>
              <a:rPr lang="en-US" sz="2400" dirty="0" smtClean="0"/>
              <a:t>2.  If a large nonbank – or multiple nonbanks – fail, where does the servicing go?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1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Servicing Advances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476269"/>
            <a:ext cx="8946541" cy="4908055"/>
          </a:xfrm>
        </p:spPr>
        <p:txBody>
          <a:bodyPr/>
          <a:lstStyle/>
          <a:p>
            <a:r>
              <a:rPr lang="en-US" sz="2400" dirty="0" smtClean="0"/>
              <a:t>When borrowers stop paying their mortgages, servicers still have to pay investors (“advances”)</a:t>
            </a:r>
          </a:p>
          <a:p>
            <a:r>
              <a:rPr lang="en-US" sz="2400" dirty="0" smtClean="0"/>
              <a:t>Servicers get eventually reimbursed for some or all of these costs – but possibly as long as 5 years later</a:t>
            </a:r>
          </a:p>
          <a:p>
            <a:r>
              <a:rPr lang="en-US" sz="2400" dirty="0" smtClean="0"/>
              <a:t>The advances are difficult to fund because they earn zero return</a:t>
            </a:r>
          </a:p>
          <a:p>
            <a:r>
              <a:rPr lang="en-US" sz="2400" dirty="0" smtClean="0"/>
              <a:t>Banks have low-cost funding sources (such as deposits)</a:t>
            </a:r>
          </a:p>
          <a:p>
            <a:r>
              <a:rPr lang="en-US" sz="2400" dirty="0" smtClean="0"/>
              <a:t>Nonbanks don’t—a problem when defaults are high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Nonbank portfolios are more concentrated in nonperforming loans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Nonbanks appear to be more concentrated in nonperforming loans</a:t>
            </a:r>
          </a:p>
          <a:p>
            <a:pPr lvl="1"/>
            <a:r>
              <a:rPr lang="en-US" dirty="0" smtClean="0"/>
              <a:t>Nonbanks have purchased nonperforming loans from banks</a:t>
            </a:r>
          </a:p>
          <a:p>
            <a:pPr lvl="1"/>
            <a:r>
              <a:rPr lang="en-US" dirty="0" smtClean="0"/>
              <a:t>Nonbanks have a disproportionate share of FHA servicing</a:t>
            </a:r>
          </a:p>
          <a:p>
            <a:pPr lvl="1"/>
            <a:r>
              <a:rPr lang="en-US" dirty="0" smtClean="0"/>
              <a:t>FHA loans are most vulnerable to default if house prices decline</a:t>
            </a:r>
          </a:p>
          <a:p>
            <a:pPr lvl="2"/>
            <a:r>
              <a:rPr lang="en-US" dirty="0" smtClean="0"/>
              <a:t>Of recent loan originations with FICO scores &lt; 680 and LTVs &gt; 80 percent, an </a:t>
            </a:r>
            <a:r>
              <a:rPr lang="en-US" dirty="0"/>
              <a:t>estimated 75 to 85 </a:t>
            </a:r>
            <a:r>
              <a:rPr lang="en-US" dirty="0" smtClean="0"/>
              <a:t>percent are FHA-insured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Seems like a bad combination: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ervicers that are most fragile in the face of default are holding loans most likely to default</a:t>
            </a:r>
          </a:p>
        </p:txBody>
      </p:sp>
    </p:spTree>
    <p:extLst>
      <p:ext uri="{BB962C8B-B14F-4D97-AF65-F5344CB8AC3E}">
        <p14:creationId xmlns:p14="http://schemas.microsoft.com/office/powerpoint/2010/main" val="20262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if a large nonbank servicer fails?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2007-09 crisis, large banking institutions took over the servicing portfolios of failing institutions</a:t>
            </a:r>
          </a:p>
          <a:p>
            <a:r>
              <a:rPr lang="en-US" dirty="0" smtClean="0"/>
              <a:t>This would be harder today</a:t>
            </a:r>
          </a:p>
          <a:p>
            <a:pPr lvl="1"/>
            <a:r>
              <a:rPr lang="en-US" dirty="0" smtClean="0"/>
              <a:t>The capital requirements would make it difficult for many banking institutions to expand their portfolios dramatically</a:t>
            </a:r>
          </a:p>
          <a:p>
            <a:pPr lvl="1"/>
            <a:r>
              <a:rPr lang="en-US" dirty="0" smtClean="0"/>
              <a:t>Several nonbank servicers have quite large portfolios (6 of top 10 servicers are nonbanks)</a:t>
            </a:r>
          </a:p>
          <a:p>
            <a:pPr lvl="1"/>
            <a:r>
              <a:rPr lang="en-US" dirty="0" smtClean="0"/>
              <a:t>Perhaps banking institutions would sub-service (does not require booking an MSA)</a:t>
            </a:r>
          </a:p>
          <a:p>
            <a:r>
              <a:rPr lang="en-US" dirty="0" smtClean="0"/>
              <a:t>Might also be hard for a nonbank to take over the portfolio</a:t>
            </a:r>
          </a:p>
          <a:p>
            <a:pPr lvl="1"/>
            <a:r>
              <a:rPr lang="en-US" dirty="0" smtClean="0"/>
              <a:t>Several nonbank servicers are not profitable</a:t>
            </a:r>
          </a:p>
          <a:p>
            <a:pPr lvl="1"/>
            <a:r>
              <a:rPr lang="en-US" dirty="0" smtClean="0"/>
              <a:t>Shocks might be correlated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45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718</TotalTime>
  <Words>789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Perspectives on Mortgage Servicing</vt:lpstr>
      <vt:lpstr>Disclaimers</vt:lpstr>
      <vt:lpstr>Mortgage Servicing During the Financial Crisis</vt:lpstr>
      <vt:lpstr>Policy Response</vt:lpstr>
      <vt:lpstr>Effects on mortgage servicing</vt:lpstr>
      <vt:lpstr>Two concerns associated with the shift from banks to nonbanks</vt:lpstr>
      <vt:lpstr>Servicing Advances</vt:lpstr>
      <vt:lpstr>Nonbank portfolios are more concentrated in nonperforming loans</vt:lpstr>
      <vt:lpstr>What happens if a large nonbank servicer fails?</vt:lpstr>
      <vt:lpstr>Policy solution 1: Revise servicing contract</vt:lpstr>
      <vt:lpstr>Policy solution 2: Require a more stable funding system</vt:lpstr>
      <vt:lpstr>What would we like to know to gauge the risks better?</vt:lpstr>
    </vt:vector>
  </TitlesOfParts>
  <Company>FRB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Banks  and  Housing Markets</dc:title>
  <dc:creator>Karen Pence</dc:creator>
  <cp:lastModifiedBy>LOGAN, LEAH M</cp:lastModifiedBy>
  <cp:revision>43</cp:revision>
  <dcterms:created xsi:type="dcterms:W3CDTF">2016-02-16T19:13:12Z</dcterms:created>
  <dcterms:modified xsi:type="dcterms:W3CDTF">2016-06-23T21:33:19Z</dcterms:modified>
</cp:coreProperties>
</file>